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00"/>
    <a:srgbClr val="6699FF"/>
    <a:srgbClr val="FF7C80"/>
    <a:srgbClr val="FF99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2667" autoAdjust="0"/>
  </p:normalViewPr>
  <p:slideViewPr>
    <p:cSldViewPr>
      <p:cViewPr varScale="1">
        <p:scale>
          <a:sx n="67" d="100"/>
          <a:sy n="67" d="100"/>
        </p:scale>
        <p:origin x="14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422" cy="497526"/>
          </a:xfrm>
          <a:prstGeom prst="rect">
            <a:avLst/>
          </a:prstGeom>
        </p:spPr>
        <p:txBody>
          <a:bodyPr vert="horz" lIns="91998" tIns="45999" rIns="91998" bIns="45999" numCol="1" rtlCol="0"/>
          <a:lstStyle>
            <a:lvl1pPr algn="l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29148" y="1"/>
            <a:ext cx="2930421" cy="497526"/>
          </a:xfrm>
          <a:prstGeom prst="rect">
            <a:avLst/>
          </a:prstGeom>
        </p:spPr>
        <p:txBody>
          <a:bodyPr vert="horz" lIns="91998" tIns="45999" rIns="91998" bIns="45999" numCol="1" rtlCol="0"/>
          <a:lstStyle>
            <a:lvl1pPr algn="r">
              <a:defRPr sz="1200"/>
            </a:lvl1pPr>
          </a:lstStyle>
          <a:p>
            <a:pPr>
              <a:defRPr/>
            </a:pPr>
            <a:fld id="{B42F30B3-8FC6-4560-813C-E1915EBD5E7A}" type="datetimeFigureOut">
              <a:rPr lang="es-ES" altLang="es-ES"/>
              <a:pPr>
                <a:defRPr/>
              </a:pPr>
              <a:t>19/05/2020</a:t>
            </a:fld>
            <a:endParaRPr lang="es-ES" alt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numCol="1" rtlCol="0" anchor="ctr"/>
          <a:lstStyle/>
          <a:p>
            <a:pPr lvl="0"/>
            <a:endParaRPr lang="es-ES" alt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5639" y="4722493"/>
            <a:ext cx="5409887" cy="4474531"/>
          </a:xfrm>
          <a:prstGeom prst="rect">
            <a:avLst/>
          </a:prstGeom>
        </p:spPr>
        <p:txBody>
          <a:bodyPr vert="horz" lIns="91998" tIns="45999" rIns="91998" bIns="45999" numCol="1" rtlCol="0">
            <a:normAutofit/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3388"/>
            <a:ext cx="2930422" cy="497525"/>
          </a:xfrm>
          <a:prstGeom prst="rect">
            <a:avLst/>
          </a:prstGeom>
        </p:spPr>
        <p:txBody>
          <a:bodyPr vert="horz" lIns="91998" tIns="45999" rIns="91998" bIns="45999" numCol="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29148" y="9443388"/>
            <a:ext cx="2930421" cy="497525"/>
          </a:xfrm>
          <a:prstGeom prst="rect">
            <a:avLst/>
          </a:prstGeom>
        </p:spPr>
        <p:txBody>
          <a:bodyPr vert="horz" lIns="91998" tIns="45999" rIns="91998" bIns="45999" numCol="1" rtlCol="0" anchor="b"/>
          <a:lstStyle>
            <a:lvl1pPr algn="r">
              <a:defRPr sz="1200"/>
            </a:lvl1pPr>
          </a:lstStyle>
          <a:p>
            <a:pPr>
              <a:defRPr/>
            </a:pPr>
            <a:fld id="{4CAE8668-9D9A-4C65-B500-4F2BE0E8B09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s-ES" alt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numCol="1"/>
          <a:lstStyle/>
          <a:p>
            <a:pPr>
              <a:defRPr/>
            </a:pPr>
            <a:fld id="{4CAE8668-9D9A-4C65-B500-4F2BE0E8B091}" type="slidenum">
              <a:rPr lang="es-ES" altLang="es-ES" smtClean="0"/>
              <a:pPr>
                <a:defRPr/>
              </a:pPr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0226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0D55B1-69DD-4FB9-A5D6-A451D7DB38CC}" type="slidenum">
              <a:rPr lang="es-ES" altLang="es-ES" smtClean="0"/>
              <a:pPr/>
              <a:t>34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numCol="1"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numCol="1"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alt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 numCol="1"/>
          <a:lstStyle/>
          <a:p>
            <a:pPr>
              <a:defRPr/>
            </a:pPr>
            <a:fld id="{007D616A-29CD-4212-948A-A37A8EBC752C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23" name="Freeform 12"/>
          <p:cNvSpPr/>
          <p:nvPr/>
        </p:nvSpPr>
        <p:spPr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3749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numCol="1"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alt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 numCol="1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>
              <a:defRPr/>
            </a:pPr>
            <a:fld id="{BFC61211-9ADB-4115-898B-54365E3AAF2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576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numCol="1"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numCol="1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>
              <a:defRPr/>
            </a:pPr>
            <a:fld id="{BFC61211-9ADB-4115-898B-54365E3AAF2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1354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numCol="1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numCol="1"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alt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numCol="1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>
              <a:defRPr/>
            </a:pPr>
            <a:fld id="{BFC61211-9ADB-4115-898B-54365E3AAF2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16277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numCol="1"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numCol="1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>
              <a:defRPr/>
            </a:pPr>
            <a:fld id="{BFC61211-9ADB-4115-898B-54365E3AAF2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81910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numCol="1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numCol="1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alt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numCol="1"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>
              <a:defRPr/>
            </a:pPr>
            <a:fld id="{BFC61211-9ADB-4115-898B-54365E3AAF2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3248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numCol="1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numCol="1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alt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numCol="1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>
              <a:defRPr/>
            </a:pPr>
            <a:fld id="{BFC61211-9ADB-4115-898B-54365E3AAF2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11104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 algn="ctr">
              <a:defRPr/>
            </a:lvl1pPr>
          </a:lstStyle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 anchor="t"/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>
              <a:defRPr/>
            </a:pPr>
            <a:fld id="{AFFE5369-AC15-4EB4-8609-03F566AC3127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5705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 numCol="1"/>
          <a:lstStyle/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numCol="1" anchor="t"/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>
              <a:defRPr/>
            </a:pPr>
            <a:fld id="{D32C488E-9DD6-44D9-93D5-9D4CD60E24FB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303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7525"/>
          </a:xfrm>
        </p:spPr>
        <p:txBody>
          <a:bodyPr numCol="1"/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B26353E-B243-44FE-8632-8FB253083EF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7105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 numCol="1"/>
          <a:lstStyle/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numCol="1" anchor="ctr"/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 numCol="1"/>
          <a:lstStyle/>
          <a:p>
            <a:pPr>
              <a:defRPr/>
            </a:pPr>
            <a:fld id="{45FB1439-AB32-4B81-8583-3785372D8642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911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numCol="1" anchor="b"/>
          <a:lstStyle>
            <a:lvl1pPr algn="r">
              <a:defRPr sz="4000" b="0" cap="none"/>
            </a:lvl1pPr>
          </a:lstStyle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numCol="1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 numCol="1"/>
          <a:lstStyle/>
          <a:p>
            <a:pPr>
              <a:defRPr/>
            </a:pPr>
            <a:fld id="{0DC9F2B6-EBBE-4D76-A323-DF59F19FFE99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626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 numCol="1"/>
          <a:lstStyle/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 numCol="1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 numCol="1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>
              <a:defRPr/>
            </a:pPr>
            <a:fld id="{1EB96A73-0285-46E3-AFDE-7A7D7687899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8187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numCol="1"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numCol="1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numCol="1"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numCol="1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>
              <a:defRPr/>
            </a:pPr>
            <a:fld id="{AC944D25-5B7A-4388-9540-B04657C6B635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9498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>
              <a:defRPr/>
            </a:pPr>
            <a:fld id="{BFC61211-9ADB-4115-898B-54365E3AAF2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5709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>
              <a:defRPr/>
            </a:pPr>
            <a:fld id="{A5534D9A-1580-484B-A4E7-D83E2C45914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516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numCol="1"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numCol="1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 numCol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>
              <a:defRPr/>
            </a:pPr>
            <a:fld id="{6D8E3B57-683C-4DC4-8463-FD690BE10B1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807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numCol="1"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alt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 numCol="1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alt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>
              <a:defRPr/>
            </a:pPr>
            <a:fld id="{D6A7A5DA-2C8C-4E0C-BAF6-3EB79AC5DDA3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5805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s-ES" alt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FC61211-9ADB-4115-898B-54365E3AAF2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6892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9287" y="4225056"/>
            <a:ext cx="5762563" cy="1364531"/>
          </a:xfrm>
        </p:spPr>
        <p:txBody>
          <a:bodyPr numCol="1">
            <a:noAutofit/>
          </a:bodyPr>
          <a:lstStyle/>
          <a:p>
            <a:pPr algn="r" eaLnBrk="1" hangingPunct="1">
              <a:defRPr/>
            </a:pPr>
            <a:r>
              <a:rPr lang="es-ES" altLang="es-ES" sz="2000" b="1" dirty="0">
                <a:solidFill>
                  <a:srgbClr val="4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Courier New" pitchFamily="49" charset="0"/>
              </a:rPr>
              <a:t>REUNIÓN FAMILIAS</a:t>
            </a:r>
            <a:br>
              <a:rPr lang="es-ES" altLang="es-ES" sz="2000" b="1" dirty="0">
                <a:solidFill>
                  <a:srgbClr val="4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Courier New" pitchFamily="49" charset="0"/>
              </a:rPr>
            </a:br>
            <a:r>
              <a:rPr lang="es-ES" altLang="es-ES" sz="2000" b="1" dirty="0">
                <a:solidFill>
                  <a:srgbClr val="4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Courier New" pitchFamily="49" charset="0"/>
              </a:rPr>
              <a:t>6º EP       </a:t>
            </a:r>
          </a:p>
          <a:p>
            <a:pPr algn="r" eaLnBrk="1" hangingPunct="1">
              <a:defRPr/>
            </a:pPr>
            <a:endParaRPr lang="es-ES" altLang="es-ES" sz="2000" b="1" dirty="0">
              <a:solidFill>
                <a:srgbClr val="42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cs typeface="Courier New" pitchFamily="49" charset="0"/>
            </a:endParaRPr>
          </a:p>
          <a:p>
            <a:pPr algn="r" eaLnBrk="1" hangingPunct="1">
              <a:defRPr/>
            </a:pPr>
            <a:endParaRPr lang="es-ES" altLang="es-ES" sz="2000" b="1" dirty="0">
              <a:solidFill>
                <a:srgbClr val="42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cs typeface="Courier New" pitchFamily="49" charset="0"/>
            </a:endParaRPr>
          </a:p>
          <a:p>
            <a:pPr algn="r" eaLnBrk="1" hangingPunct="1">
              <a:defRPr/>
            </a:pPr>
            <a:r>
              <a:rPr lang="es-ES" altLang="es-ES" sz="2000" b="1" dirty="0">
                <a:solidFill>
                  <a:srgbClr val="4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Courier New" pitchFamily="49" charset="0"/>
              </a:rPr>
              <a:t> Mayo de 2020</a:t>
            </a:r>
            <a:endParaRPr lang="es-ES" altLang="es-ES" sz="2000" dirty="0">
              <a:solidFill>
                <a:srgbClr val="420000"/>
              </a:solidFill>
              <a:latin typeface="Arial Rounded MT Bold" pitchFamily="34" charset="0"/>
            </a:endParaRPr>
          </a:p>
        </p:txBody>
      </p:sp>
      <p:pic>
        <p:nvPicPr>
          <p:cNvPr id="3076" name="4 Imagen" descr="D:\logo_madr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15616" y="1721115"/>
            <a:ext cx="77041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2147483647"/>
          </p:nvPr>
        </p:nvSpPr>
        <p:spPr>
          <a:xfrm>
            <a:off x="357188" y="533400"/>
            <a:ext cx="8786812" cy="681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/>
          <a:lstStyle/>
          <a:p>
            <a:pPr algn="ctr">
              <a:defRPr/>
            </a:pPr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Asignaturas de libre configuración</a:t>
            </a:r>
          </a:p>
        </p:txBody>
      </p:sp>
      <p:pic>
        <p:nvPicPr>
          <p:cNvPr id="8195" name="4 Imagen" descr="Logo nuevo recort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13725" y="5944071"/>
            <a:ext cx="9302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334046" y="1665600"/>
            <a:ext cx="7344816" cy="517064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1º ESO</a:t>
            </a:r>
          </a:p>
          <a:p>
            <a:pPr lvl="1">
              <a:buFont typeface="Courier New" pitchFamily="49" charset="0"/>
              <a:buChar char="o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Francés.</a:t>
            </a:r>
          </a:p>
          <a:p>
            <a:pPr lvl="1">
              <a:buFont typeface="Courier New" pitchFamily="49" charset="0"/>
              <a:buChar char="o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Recuperación de Lengua.</a:t>
            </a:r>
          </a:p>
          <a:p>
            <a:pPr lvl="1">
              <a:buFont typeface="Courier New" pitchFamily="49" charset="0"/>
              <a:buChar char="o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Recuperación de Matemáticas.</a:t>
            </a:r>
          </a:p>
          <a:p>
            <a:pPr lvl="1"/>
            <a:endParaRPr lang="es-ES" altLang="es-ES" sz="2400" dirty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2º ESO</a:t>
            </a:r>
          </a:p>
          <a:p>
            <a:pPr lvl="1">
              <a:buFont typeface="Courier New" pitchFamily="49" charset="0"/>
              <a:buChar char="o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Francés.</a:t>
            </a:r>
          </a:p>
          <a:p>
            <a:pPr lvl="1">
              <a:buFont typeface="Courier New" pitchFamily="49" charset="0"/>
              <a:buChar char="o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Recuperación de Lengua.</a:t>
            </a:r>
          </a:p>
          <a:p>
            <a:pPr lvl="1">
              <a:buFont typeface="Courier New" pitchFamily="49" charset="0"/>
              <a:buChar char="o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Recuperación de Matemáticas.</a:t>
            </a:r>
          </a:p>
          <a:p>
            <a:pPr>
              <a:buFont typeface="Wingdings" pitchFamily="2" charset="2"/>
              <a:buChar char="Ø"/>
            </a:pPr>
            <a:endParaRPr lang="es-ES" altLang="es-ES" sz="2400" dirty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3º ESO</a:t>
            </a:r>
          </a:p>
          <a:p>
            <a:pPr lvl="1">
              <a:buFont typeface="Courier New" pitchFamily="49" charset="0"/>
              <a:buChar char="o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Francés.</a:t>
            </a:r>
          </a:p>
          <a:p>
            <a:pPr lvl="1">
              <a:buFont typeface="Courier New" pitchFamily="49" charset="0"/>
              <a:buChar char="o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Cultura clásica.</a:t>
            </a:r>
          </a:p>
          <a:p>
            <a:pPr lvl="1"/>
            <a:endParaRPr lang="es-ES" alt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4208" y="3683735"/>
            <a:ext cx="25646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79612" y="560869"/>
            <a:ext cx="6408712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BILINGÜISMO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35596" y="1371734"/>
            <a:ext cx="7272808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altLang="es-ES" sz="2400" dirty="0">
                <a:latin typeface="Calibri" pitchFamily="34" charset="0"/>
                <a:cs typeface="Calibri" pitchFamily="34" charset="0"/>
              </a:rPr>
              <a:t>1º y 2º ESO</a:t>
            </a:r>
          </a:p>
          <a:p>
            <a:endParaRPr lang="es-ES" altLang="es-ES" sz="24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s-ES" altLang="es-ES" sz="2400" dirty="0">
                <a:latin typeface="Calibri" pitchFamily="34" charset="0"/>
                <a:cs typeface="Calibri" pitchFamily="34" charset="0"/>
              </a:rPr>
              <a:t> Inglés (4 horas).</a:t>
            </a:r>
          </a:p>
          <a:p>
            <a:pPr lvl="1"/>
            <a:endParaRPr lang="es-ES" altLang="es-ES" sz="24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s-ES" altLang="es-ES" sz="2400" dirty="0">
                <a:latin typeface="Calibri" pitchFamily="34" charset="0"/>
                <a:cs typeface="Calibri" pitchFamily="34" charset="0"/>
              </a:rPr>
              <a:t> Geografía e historia en inglés (3 horas).</a:t>
            </a:r>
          </a:p>
          <a:p>
            <a:pPr lvl="1">
              <a:buFontTx/>
              <a:buChar char="-"/>
            </a:pPr>
            <a:endParaRPr lang="es-ES" altLang="es-ES" sz="24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s-ES" altLang="es-ES" sz="2400" dirty="0">
                <a:latin typeface="Calibri" pitchFamily="34" charset="0"/>
                <a:cs typeface="Calibri" pitchFamily="34" charset="0"/>
              </a:rPr>
              <a:t> Educación Física en inglés (2 horas)</a:t>
            </a:r>
          </a:p>
          <a:p>
            <a:pPr lvl="1"/>
            <a:endParaRPr lang="es-ES" altLang="es-ES" sz="24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s-ES" altLang="es-ES" sz="2400" dirty="0">
                <a:latin typeface="Calibri" pitchFamily="34" charset="0"/>
                <a:cs typeface="Calibri" pitchFamily="34" charset="0"/>
              </a:rPr>
              <a:t> Inmersión lingüística </a:t>
            </a:r>
          </a:p>
          <a:p>
            <a:pPr lvl="1">
              <a:buFontTx/>
              <a:buChar char="-"/>
            </a:pPr>
            <a:endParaRPr lang="es-ES" altLang="es-ES" sz="24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s-ES" altLang="es-ES" sz="2400" dirty="0">
                <a:latin typeface="Calibri" pitchFamily="34" charset="0"/>
                <a:cs typeface="Calibri" pitchFamily="34" charset="0"/>
              </a:rPr>
              <a:t> Erasmus + (proyecto de intercambio en 4º ESO)</a:t>
            </a:r>
          </a:p>
          <a:p>
            <a:pPr lvl="1"/>
            <a:endParaRPr lang="es-ES" altLang="es-E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39752" y="6066298"/>
            <a:ext cx="5148572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altLang="es-ES" sz="2400" b="1" dirty="0">
                <a:solidFill>
                  <a:srgbClr val="C00000"/>
                </a:solidFill>
                <a:latin typeface="Calibri" pitchFamily="34" charset="0"/>
              </a:rPr>
              <a:t>A partir de 3º ESO (Bachillerato DUAL)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74020" y="1371734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LOGO_Nuevo_pequeño">
            <a:extLst>
              <a:ext uri="{FF2B5EF4-FFF2-40B4-BE49-F238E27FC236}">
                <a16:creationId xmlns:a16="http://schemas.microsoft.com/office/drawing/2014/main" id="{B156BDDF-29DE-4070-BD47-DC36EE5F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690817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649417"/>
            <a:ext cx="648072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METODOLOGÍAS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35596" y="1628800"/>
            <a:ext cx="7272808" cy="47705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altLang="es-E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sz="1900" dirty="0">
                <a:latin typeface="Calibri" pitchFamily="34" charset="0"/>
                <a:cs typeface="Arial" pitchFamily="34" charset="0"/>
              </a:rPr>
              <a:t>Trabajo cooperativo (en todas las asignaturas)</a:t>
            </a:r>
          </a:p>
          <a:p>
            <a:endParaRPr lang="es-ES" altLang="es-ES" sz="1900" dirty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 </a:t>
            </a:r>
            <a:r>
              <a:rPr lang="es-ES" altLang="es-ES" sz="1900" dirty="0" err="1">
                <a:latin typeface="Calibri" pitchFamily="34" charset="0"/>
                <a:cs typeface="Arial" pitchFamily="34" charset="0"/>
              </a:rPr>
              <a:t>OnMAT</a:t>
            </a:r>
            <a:r>
              <a:rPr lang="es-ES" altLang="es-ES" sz="1900" dirty="0">
                <a:latin typeface="Calibri" pitchFamily="34" charset="0"/>
                <a:cs typeface="Arial" pitchFamily="34" charset="0"/>
              </a:rPr>
              <a:t> (proyecto de matemáticas )</a:t>
            </a:r>
          </a:p>
          <a:p>
            <a:pPr lvl="1">
              <a:buFontTx/>
              <a:buChar char="-"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 Inteligencias múltiples.</a:t>
            </a:r>
          </a:p>
          <a:p>
            <a:pPr lvl="1">
              <a:buFontTx/>
              <a:buChar char="-"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 Trabajo cooperativo.</a:t>
            </a:r>
          </a:p>
          <a:p>
            <a:pPr lvl="1">
              <a:buFontTx/>
              <a:buChar char="-"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 Rutinas de pensamiento.</a:t>
            </a:r>
          </a:p>
          <a:p>
            <a:pPr lvl="1">
              <a:buFontTx/>
              <a:buChar char="-"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 Trabajan con ordenador.</a:t>
            </a:r>
          </a:p>
          <a:p>
            <a:pPr lvl="1"/>
            <a:endParaRPr lang="es-ES" altLang="es-ES" sz="1900" dirty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PBL (Aprendizaje basado en problemas)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Desarrollo del pensamiento lógico y abstracto</a:t>
            </a:r>
          </a:p>
          <a:p>
            <a:pPr lvl="1"/>
            <a:endParaRPr lang="es-ES" altLang="es-ES" sz="1900" dirty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Otras metodologías:</a:t>
            </a:r>
          </a:p>
          <a:p>
            <a:pPr lvl="1">
              <a:buFontTx/>
              <a:buChar char="-"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 </a:t>
            </a:r>
            <a:r>
              <a:rPr lang="es-ES" altLang="es-ES" sz="1900" dirty="0" err="1">
                <a:latin typeface="Calibri" pitchFamily="34" charset="0"/>
                <a:cs typeface="Arial" pitchFamily="34" charset="0"/>
              </a:rPr>
              <a:t>Kahoot</a:t>
            </a:r>
            <a:r>
              <a:rPr lang="es-ES" altLang="es-ES" sz="1900" dirty="0">
                <a:latin typeface="Calibri" pitchFamily="34" charset="0"/>
                <a:cs typeface="Arial" pitchFamily="34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 </a:t>
            </a:r>
            <a:r>
              <a:rPr lang="es-ES" altLang="es-ES" sz="1900" dirty="0" err="1">
                <a:latin typeface="Calibri" pitchFamily="34" charset="0"/>
                <a:cs typeface="Arial" pitchFamily="34" charset="0"/>
              </a:rPr>
              <a:t>Flipped</a:t>
            </a:r>
            <a:r>
              <a:rPr lang="es-ES" altLang="es-ES" sz="1900" dirty="0">
                <a:latin typeface="Calibri" pitchFamily="34" charset="0"/>
                <a:cs typeface="Arial" pitchFamily="34" charset="0"/>
              </a:rPr>
              <a:t> </a:t>
            </a:r>
            <a:r>
              <a:rPr lang="es-ES" altLang="es-ES" sz="1900" dirty="0" err="1">
                <a:latin typeface="Calibri" pitchFamily="34" charset="0"/>
                <a:cs typeface="Arial" pitchFamily="34" charset="0"/>
              </a:rPr>
              <a:t>Classroom</a:t>
            </a:r>
            <a:r>
              <a:rPr lang="es-ES" altLang="es-ES" sz="1900" dirty="0">
                <a:latin typeface="Calibri" pitchFamily="34" charset="0"/>
                <a:cs typeface="Arial" pitchFamily="34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 Proyectos. </a:t>
            </a:r>
          </a:p>
          <a:p>
            <a:pPr lvl="1">
              <a:buFontTx/>
              <a:buChar char="-"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 Realidad virtual</a:t>
            </a:r>
          </a:p>
        </p:txBody>
      </p:sp>
      <p:pic>
        <p:nvPicPr>
          <p:cNvPr id="4" name="Picture 2" descr="Resultado de imagen de on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28626" y="2276872"/>
            <a:ext cx="3419838" cy="1152128"/>
          </a:xfrm>
          <a:prstGeom prst="rect">
            <a:avLst/>
          </a:prstGeom>
          <a:noFill/>
        </p:spPr>
      </p:pic>
      <p:pic>
        <p:nvPicPr>
          <p:cNvPr id="5" name="Picture 4" descr="Resultado de imagen de kaho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08104" y="4794845"/>
            <a:ext cx="3240360" cy="1822703"/>
          </a:xfrm>
          <a:prstGeom prst="rect">
            <a:avLst/>
          </a:prstGeom>
          <a:noFill/>
        </p:spPr>
      </p:pic>
      <p:pic>
        <p:nvPicPr>
          <p:cNvPr id="6" name="Picture 6" descr="LOGO_Nuevo_pequeño">
            <a:extLst>
              <a:ext uri="{FF2B5EF4-FFF2-40B4-BE49-F238E27FC236}">
                <a16:creationId xmlns:a16="http://schemas.microsoft.com/office/drawing/2014/main" id="{04125A53-042D-48F1-84A8-94E9D5E7F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5534" y="108621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8F83D-124A-4F25-B7CE-37C91D36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s-ES" altLang="es-E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Mezcla de alumnos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258F19-F93D-404C-BF19-7CE8A6D3619A}"/>
              </a:ext>
            </a:extLst>
          </p:cNvPr>
          <p:cNvSpPr txBox="1"/>
          <p:nvPr/>
        </p:nvSpPr>
        <p:spPr>
          <a:xfrm>
            <a:off x="1043608" y="2492896"/>
            <a:ext cx="6840760" cy="36933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alt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Criterios objetivos:</a:t>
            </a:r>
          </a:p>
          <a:p>
            <a:pPr marL="285750" indent="-285750">
              <a:buFontTx/>
              <a:buChar char="-"/>
            </a:pPr>
            <a:r>
              <a:rPr lang="es-E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Nivel académico</a:t>
            </a:r>
          </a:p>
          <a:p>
            <a:pPr marL="285750" indent="-285750">
              <a:buFontTx/>
              <a:buChar char="-"/>
            </a:pPr>
            <a:r>
              <a:rPr lang="es-E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Capacidad de trabajar en cooperativo</a:t>
            </a:r>
          </a:p>
          <a:p>
            <a:pPr marL="285750" indent="-285750">
              <a:buFontTx/>
              <a:buChar char="-"/>
            </a:pPr>
            <a:r>
              <a:rPr lang="es-E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Comportamiento</a:t>
            </a:r>
          </a:p>
          <a:p>
            <a:pPr marL="285750" indent="-285750">
              <a:buFontTx/>
              <a:buChar char="-"/>
            </a:pPr>
            <a:r>
              <a:rPr lang="es-E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Chicos y chicas</a:t>
            </a:r>
          </a:p>
          <a:p>
            <a:endParaRPr lang="es-ES" alt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alt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¿Quién lo hace?</a:t>
            </a:r>
          </a:p>
          <a:p>
            <a:pPr marL="285750" indent="-285750">
              <a:buFontTx/>
              <a:buChar char="-"/>
            </a:pPr>
            <a:r>
              <a:rPr lang="es-E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Tutoras, profesores que les dan clase, orientador y coordinadora</a:t>
            </a:r>
          </a:p>
          <a:p>
            <a:pPr marL="285750" indent="-285750">
              <a:buFontTx/>
              <a:buChar char="-"/>
            </a:pPr>
            <a:endParaRPr lang="es-ES" altLang="es-ES" dirty="0"/>
          </a:p>
        </p:txBody>
      </p:sp>
      <p:pic>
        <p:nvPicPr>
          <p:cNvPr id="4" name="Picture 6" descr="LOGO_Nuevo_pequeño">
            <a:extLst>
              <a:ext uri="{FF2B5EF4-FFF2-40B4-BE49-F238E27FC236}">
                <a16:creationId xmlns:a16="http://schemas.microsoft.com/office/drawing/2014/main" id="{DD9B1AEB-08F4-4112-A18B-50D4847BD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0093" y="71437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2460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086" y="753215"/>
            <a:ext cx="432048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Proyecto TIC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92409" y="1716889"/>
            <a:ext cx="5184576" cy="489364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Tx/>
              <a:buChar char="-"/>
            </a:pPr>
            <a:r>
              <a:rPr lang="es-ES" altLang="es-ES" dirty="0"/>
              <a:t> </a:t>
            </a:r>
            <a:r>
              <a:rPr lang="es-ES" altLang="es-ES" sz="2400" dirty="0" err="1">
                <a:latin typeface="Calibri" pitchFamily="34" charset="0"/>
              </a:rPr>
              <a:t>Tablets</a:t>
            </a:r>
            <a:r>
              <a:rPr lang="es-ES" altLang="es-ES" sz="2400" dirty="0">
                <a:latin typeface="Calibri" pitchFamily="34" charset="0"/>
              </a:rPr>
              <a:t> cooperativas</a:t>
            </a:r>
          </a:p>
          <a:p>
            <a:pPr>
              <a:buFontTx/>
              <a:buChar char="-"/>
            </a:pPr>
            <a:endParaRPr lang="es-ES" altLang="es-ES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altLang="es-ES" sz="2400" dirty="0" err="1">
                <a:latin typeface="Calibri" pitchFamily="34" charset="0"/>
              </a:rPr>
              <a:t>Chromebooks</a:t>
            </a:r>
            <a:r>
              <a:rPr lang="es-ES" altLang="es-ES" sz="2400" dirty="0">
                <a:latin typeface="Calibri" pitchFamily="34" charset="0"/>
              </a:rPr>
              <a:t> en 1º, 2º y 3º ESO</a:t>
            </a:r>
          </a:p>
          <a:p>
            <a:endParaRPr lang="es-ES" altLang="es-ES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altLang="es-ES" sz="2400" dirty="0">
                <a:latin typeface="Calibri" pitchFamily="34" charset="0"/>
              </a:rPr>
              <a:t>Dos aulas de informática</a:t>
            </a:r>
          </a:p>
          <a:p>
            <a:endParaRPr lang="es-ES" altLang="es-ES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altLang="es-ES" sz="2400" dirty="0">
                <a:latin typeface="Calibri" pitchFamily="34" charset="0"/>
              </a:rPr>
              <a:t> Proyector en cada clase</a:t>
            </a:r>
          </a:p>
          <a:p>
            <a:pPr>
              <a:buFontTx/>
              <a:buChar char="-"/>
            </a:pPr>
            <a:endParaRPr lang="es-ES" altLang="es-ES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altLang="es-ES" sz="2400" dirty="0">
                <a:latin typeface="Calibri" pitchFamily="34" charset="0"/>
              </a:rPr>
              <a:t> Google </a:t>
            </a:r>
            <a:r>
              <a:rPr lang="es-ES" altLang="es-ES" sz="2400" dirty="0" err="1">
                <a:latin typeface="Calibri" pitchFamily="34" charset="0"/>
              </a:rPr>
              <a:t>Classroom</a:t>
            </a:r>
            <a:endParaRPr lang="es-ES" altLang="es-ES" sz="2400" dirty="0">
              <a:latin typeface="Calibri" pitchFamily="34" charset="0"/>
            </a:endParaRPr>
          </a:p>
          <a:p>
            <a:endParaRPr lang="es-ES" altLang="es-ES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altLang="es-ES" sz="2400" dirty="0">
                <a:latin typeface="Calibri" pitchFamily="34" charset="0"/>
              </a:rPr>
              <a:t> Cuenta </a:t>
            </a:r>
            <a:r>
              <a:rPr lang="es-ES" altLang="es-ES" sz="2400" dirty="0" err="1">
                <a:latin typeface="Calibri" pitchFamily="34" charset="0"/>
              </a:rPr>
              <a:t>google</a:t>
            </a:r>
            <a:r>
              <a:rPr lang="es-ES" altLang="es-ES" sz="2400" dirty="0">
                <a:latin typeface="Calibri" pitchFamily="34" charset="0"/>
              </a:rPr>
              <a:t> educativa</a:t>
            </a:r>
          </a:p>
          <a:p>
            <a:pPr lvl="1"/>
            <a:r>
              <a:rPr lang="es-ES" altLang="es-ES" sz="2400" dirty="0">
                <a:latin typeface="Calibri" pitchFamily="34" charset="0"/>
              </a:rPr>
              <a:t>nombre@dominicasmadrid.es</a:t>
            </a:r>
          </a:p>
          <a:p>
            <a:pPr lvl="1"/>
            <a:endParaRPr lang="es-ES" altLang="es-ES" sz="2400" dirty="0">
              <a:latin typeface="Calibri" pitchFamily="34" charset="0"/>
            </a:endParaRPr>
          </a:p>
        </p:txBody>
      </p:sp>
      <p:sp>
        <p:nvSpPr>
          <p:cNvPr id="30722" name="AutoShape 2" descr="Resultado de imagen de google classroom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pic>
        <p:nvPicPr>
          <p:cNvPr id="30724" name="Picture 4" descr="Resultado de imagen de google class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4395456"/>
            <a:ext cx="2160240" cy="2160241"/>
          </a:xfrm>
          <a:prstGeom prst="rect">
            <a:avLst/>
          </a:prstGeom>
          <a:noFill/>
        </p:spPr>
      </p:pic>
      <p:pic>
        <p:nvPicPr>
          <p:cNvPr id="30726" name="Picture 6" descr="Resultado de imagen de tablet samsung galaxy tab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59304" y="1716889"/>
            <a:ext cx="3314262" cy="2376264"/>
          </a:xfrm>
          <a:prstGeom prst="rect">
            <a:avLst/>
          </a:prstGeom>
          <a:noFill/>
        </p:spPr>
      </p:pic>
      <p:pic>
        <p:nvPicPr>
          <p:cNvPr id="7" name="Picture 6" descr="LOGO_Nuevo_pequeño">
            <a:extLst>
              <a:ext uri="{FF2B5EF4-FFF2-40B4-BE49-F238E27FC236}">
                <a16:creationId xmlns:a16="http://schemas.microsoft.com/office/drawing/2014/main" id="{8C022E84-108B-4B8F-AA36-61D1F631B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2824" y="160338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67EB0-3803-4790-A62B-3FEA9863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51656"/>
          </a:xfrm>
        </p:spPr>
        <p:txBody>
          <a:bodyPr numCol="1"/>
          <a:lstStyle/>
          <a:p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¿Cómo trabajan los alumnos?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0270D2-A05B-40A3-BB71-41D571A0DECD}"/>
              </a:ext>
            </a:extLst>
          </p:cNvPr>
          <p:cNvSpPr txBox="1"/>
          <p:nvPr/>
        </p:nvSpPr>
        <p:spPr>
          <a:xfrm>
            <a:off x="1115616" y="1628800"/>
            <a:ext cx="7630617" cy="510909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altLang="es-ES" sz="2200" dirty="0">
                <a:latin typeface="Calibri" pitchFamily="34" charset="0"/>
              </a:rPr>
              <a:t>Cada alumno trabajará con su dispositivo en la clase y en casa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altLang="es-ES" sz="2200" dirty="0">
              <a:latin typeface="Calibri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altLang="es-ES" sz="2200" dirty="0">
                <a:latin typeface="Calibri" pitchFamily="34" charset="0"/>
              </a:rPr>
              <a:t>Los alumnos se llevarán a casa el dispositivo todos los días para estudiar y realizar las tareas propuestas por los profesores.</a:t>
            </a:r>
          </a:p>
          <a:p>
            <a:pPr algn="just"/>
            <a:endParaRPr lang="es-ES" altLang="es-ES" sz="2200" dirty="0">
              <a:latin typeface="Calibri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altLang="es-ES" sz="2200" dirty="0">
                <a:latin typeface="Calibri" pitchFamily="34" charset="0"/>
              </a:rPr>
              <a:t>Los dispositivos deben ser llevados al colegio cada día con la batería completamente cargada para su uso escolar, por lo que los alumnos serán los responsables de cargarlo.</a:t>
            </a:r>
          </a:p>
          <a:p>
            <a:pPr algn="just"/>
            <a:endParaRPr lang="es-ES" altLang="es-ES" sz="2200" dirty="0">
              <a:latin typeface="Calibri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altLang="es-ES" sz="2200" dirty="0">
                <a:latin typeface="Calibri" pitchFamily="34" charset="0"/>
              </a:rPr>
              <a:t>Cada alumno dispondrá de una cuenta bajo el dominio “dominicasmadrid.es” perteneciente a la Fundación Educativa Francisco Coll.</a:t>
            </a:r>
          </a:p>
          <a:p>
            <a:pPr marL="285750" indent="-285750" algn="just"/>
            <a:endParaRPr lang="es-ES" altLang="es-ES" sz="2200" dirty="0">
              <a:latin typeface="Calibri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altLang="es-ES" sz="2200" dirty="0">
                <a:latin typeface="Calibri" pitchFamily="34" charset="0"/>
              </a:rPr>
              <a:t>Utilizarán cuadernos en cada una de las asignaturas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altLang="es-ES" dirty="0"/>
          </a:p>
        </p:txBody>
      </p:sp>
      <p:pic>
        <p:nvPicPr>
          <p:cNvPr id="4" name="Picture 6" descr="LOGO_Nuevo_pequeño">
            <a:extLst>
              <a:ext uri="{FF2B5EF4-FFF2-40B4-BE49-F238E27FC236}">
                <a16:creationId xmlns:a16="http://schemas.microsoft.com/office/drawing/2014/main" id="{F4E1275A-C0B8-4FBC-9359-14182D4F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20109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0987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 numCol="1"/>
          <a:lstStyle/>
          <a:p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¿Cómo trabajan los alumnos?</a:t>
            </a:r>
          </a:p>
        </p:txBody>
      </p:sp>
      <p:pic>
        <p:nvPicPr>
          <p:cNvPr id="4" name="3 Imagen" descr="G:\Escritorio\Fotos ApS\IMG_20190402_103135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988841"/>
            <a:ext cx="3744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G:\Escritorio\Fotos ApS\IMG_20190402_102801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1916832"/>
            <a:ext cx="3819705" cy="286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G:\Escritorio\Fotos ApS\IMG_20190402_102725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27584" y="3645024"/>
            <a:ext cx="3782660" cy="283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G:\Escritorio\Fotos ApS\IMG_20190402_102832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32040" y="3573016"/>
            <a:ext cx="3738952" cy="280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CD0A9-1FED-4B1E-AB8F-95B3884D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7543800" cy="1371600"/>
          </a:xfrm>
        </p:spPr>
        <p:txBody>
          <a:bodyPr numCol="1"/>
          <a:lstStyle/>
          <a:p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Plataformas utilizadas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D8D23AA-89EF-4815-94F7-FD9BFB3F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4578806"/>
            <a:ext cx="3454663" cy="115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32EAC39-05BF-4854-B391-AE565F51EC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6698" y="1719068"/>
            <a:ext cx="2503454" cy="1449247"/>
          </a:xfrm>
          <a:prstGeom prst="rect">
            <a:avLst/>
          </a:prstGeom>
        </p:spPr>
      </p:pic>
      <p:pic>
        <p:nvPicPr>
          <p:cNvPr id="1026" name="Picture 2" descr="Ver las imÃ¡genes de origen">
            <a:extLst>
              <a:ext uri="{FF2B5EF4-FFF2-40B4-BE49-F238E27FC236}">
                <a16:creationId xmlns:a16="http://schemas.microsoft.com/office/drawing/2014/main" id="{0DCAE3A1-8DAE-456D-9978-48F533F8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663" y="3743381"/>
            <a:ext cx="3292337" cy="22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_Nuevo_pequeño">
            <a:extLst>
              <a:ext uri="{FF2B5EF4-FFF2-40B4-BE49-F238E27FC236}">
                <a16:creationId xmlns:a16="http://schemas.microsoft.com/office/drawing/2014/main" id="{F6DC60D3-DC57-45D2-8AA6-4D3750AE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16632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557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0772" y="448261"/>
            <a:ext cx="7202456" cy="1049235"/>
          </a:xfrm>
        </p:spPr>
        <p:txBody>
          <a:bodyPr numCol="1">
            <a:normAutofit/>
          </a:bodyPr>
          <a:lstStyle/>
          <a:p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Dispositivos</a:t>
            </a:r>
            <a:br>
              <a:rPr lang="es-ES" altLang="es-ES" sz="2800" kern="1200" dirty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endParaRPr lang="es-ES" altLang="es-ES" sz="2800" kern="1200" dirty="0">
              <a:solidFill>
                <a:srgbClr val="4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3C0D9D-C595-4E39-8DBB-47C0DFBD8CA8}"/>
              </a:ext>
            </a:extLst>
          </p:cNvPr>
          <p:cNvSpPr txBox="1"/>
          <p:nvPr/>
        </p:nvSpPr>
        <p:spPr>
          <a:xfrm>
            <a:off x="794177" y="1820661"/>
            <a:ext cx="7555645" cy="47089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Pantalla de 11,6” HD Multitáctil (giro 360º)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Peso 1,25 kg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Duración batería: 10 horas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Resistente a caídas de hasta 122cm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Resistente a derrames (330ml de agua)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Memora </a:t>
            </a:r>
            <a:r>
              <a:rPr lang="es-ES" altLang="es-ES" sz="2000" dirty="0" err="1"/>
              <a:t>Ram</a:t>
            </a:r>
            <a:r>
              <a:rPr lang="es-ES" altLang="es-ES" sz="2000" dirty="0"/>
              <a:t> 4GB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Disco duro sólido de 32 GB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Dos cámaras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Bluetooth 5.0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USB 3.1 Tipo-C Gen 1 (transferencia ultra rápida)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Empieza a trabajar en 7s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Libre de virus informáticos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Pensados para entorno escolar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Facilidad de gestión de equipo por el centro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Mayor control sobre aplicaciones y contenidos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53A64C-79EC-4290-89C1-9044EA063644}"/>
              </a:ext>
            </a:extLst>
          </p:cNvPr>
          <p:cNvSpPr txBox="1"/>
          <p:nvPr/>
        </p:nvSpPr>
        <p:spPr>
          <a:xfrm>
            <a:off x="1259632" y="1174330"/>
            <a:ext cx="2988052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altLang="es-ES" dirty="0"/>
              <a:t>ACER Chromebook C752T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686A3F-5579-4F55-90FD-CA640CDB7D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6" y="3819258"/>
            <a:ext cx="2319358" cy="2200275"/>
          </a:xfrm>
          <a:prstGeom prst="rect">
            <a:avLst/>
          </a:prstGeom>
        </p:spPr>
      </p:pic>
      <p:pic>
        <p:nvPicPr>
          <p:cNvPr id="8" name="7 Imagen" descr="G:\Escritorio\Fotos ApS\IMG_20190402_103016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96136" y="1340768"/>
            <a:ext cx="29880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LOGO_Nuevo_pequeño">
            <a:extLst>
              <a:ext uri="{FF2B5EF4-FFF2-40B4-BE49-F238E27FC236}">
                <a16:creationId xmlns:a16="http://schemas.microsoft.com/office/drawing/2014/main" id="{FB758D00-6149-43E0-B791-8FD4F661F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250" y="77880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E2296-3CD1-4356-A1CC-6FDC37F7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531639"/>
          </a:xfrm>
        </p:spPr>
        <p:txBody>
          <a:bodyPr numCol="1"/>
          <a:lstStyle/>
          <a:p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Pago del dispositivo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30BDB0-D3B2-43DE-B007-B3FB40C087D6}"/>
              </a:ext>
            </a:extLst>
          </p:cNvPr>
          <p:cNvSpPr txBox="1"/>
          <p:nvPr/>
        </p:nvSpPr>
        <p:spPr>
          <a:xfrm>
            <a:off x="1417340" y="1988840"/>
            <a:ext cx="7283152" cy="390350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altLang="es-ES" sz="2800" dirty="0"/>
              <a:t>Dos opciones: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altLang="es-ES" sz="2800" dirty="0"/>
              <a:t>Pago total del dispositivo: 492€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altLang="es-ES" sz="2800" dirty="0"/>
              <a:t>Pago aplazado en tres años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s-ES" altLang="es-ES" sz="2800" dirty="0"/>
              <a:t>1º año: 123€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s-ES" altLang="es-ES" sz="2800" dirty="0"/>
              <a:t>2º año: 185€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s-ES" altLang="es-ES" sz="2800" dirty="0"/>
              <a:t>3º año: 185€</a:t>
            </a:r>
          </a:p>
        </p:txBody>
      </p:sp>
    </p:spTree>
    <p:extLst>
      <p:ext uri="{BB962C8B-B14F-4D97-AF65-F5344CB8AC3E}">
        <p14:creationId xmlns:p14="http://schemas.microsoft.com/office/powerpoint/2010/main" val="130522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CuadroTexto"/>
          <p:cNvSpPr txBox="1">
            <a:spLocks noChangeArrowheads="1"/>
          </p:cNvSpPr>
          <p:nvPr/>
        </p:nvSpPr>
        <p:spPr>
          <a:xfrm>
            <a:off x="827584" y="620688"/>
            <a:ext cx="799306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>
            <a:spAutoFit/>
          </a:bodyPr>
          <a:lstStyle/>
          <a:p>
            <a:pPr algn="just">
              <a:lnSpc>
                <a:spcPct val="150000"/>
              </a:lnSpc>
            </a:pPr>
            <a:endParaRPr lang="es-ES" altLang="es-ES" sz="28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s-ES" altLang="es-ES" sz="28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s-ES" sz="2800" dirty="0">
                <a:latin typeface="Calibri" pitchFamily="34" charset="0"/>
              </a:rPr>
              <a:t>Tiene carácter obligatorio.</a:t>
            </a:r>
            <a:endParaRPr lang="es-ES" altLang="es-ES" sz="26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s-ES" sz="2600" dirty="0">
                <a:latin typeface="Calibri" pitchFamily="34" charset="0"/>
              </a:rPr>
              <a:t> DOS CICLOS: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altLang="es-ES" sz="2600" dirty="0">
                <a:latin typeface="Calibri" pitchFamily="34" charset="0"/>
              </a:rPr>
              <a:t> El primero de tres cursos.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altLang="es-ES" sz="2600" dirty="0">
                <a:latin typeface="Calibri" pitchFamily="34" charset="0"/>
              </a:rPr>
              <a:t> El segundo de un curso.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s-ES" sz="2600" dirty="0">
                <a:latin typeface="Calibri" pitchFamily="34" charset="0"/>
              </a:rPr>
              <a:t> Se cursan de forma ordinaria entre los 12 y los 16 años.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s-ES" sz="2600" dirty="0">
                <a:latin typeface="Calibri" pitchFamily="34" charset="0"/>
              </a:rPr>
              <a:t> Obtención del título de graduado en ESO.</a:t>
            </a:r>
          </a:p>
          <a:p>
            <a:pPr algn="just">
              <a:lnSpc>
                <a:spcPct val="150000"/>
              </a:lnSpc>
            </a:pPr>
            <a:endParaRPr lang="es-ES" altLang="es-ES" sz="26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s-ES" altLang="es-ES" sz="2800" dirty="0">
              <a:latin typeface="Calibri" pitchFamily="34" charset="0"/>
            </a:endParaRPr>
          </a:p>
          <a:p>
            <a:endParaRPr lang="es-ES" altLang="es-ES" dirty="0"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85900" y="404664"/>
            <a:ext cx="6172200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altLang="es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Educación Secundaria Obligatoria</a:t>
            </a:r>
          </a:p>
        </p:txBody>
      </p:sp>
      <p:pic>
        <p:nvPicPr>
          <p:cNvPr id="4" name="Picture 4" descr="logo_anunciata_y_fundacion_100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96778" y="5733256"/>
            <a:ext cx="104722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2982" y="291842"/>
            <a:ext cx="7202456" cy="1049235"/>
          </a:xfrm>
        </p:spPr>
        <p:txBody>
          <a:bodyPr numCol="1"/>
          <a:lstStyle/>
          <a:p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Precio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0CAFA3-0A49-4FAD-B5E6-53F3AA3A1081}"/>
              </a:ext>
            </a:extLst>
          </p:cNvPr>
          <p:cNvSpPr txBox="1"/>
          <p:nvPr/>
        </p:nvSpPr>
        <p:spPr>
          <a:xfrm>
            <a:off x="755576" y="980728"/>
            <a:ext cx="7067114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1"/>
            <a:endParaRPr lang="es-ES" altLang="es-ES" sz="2400" dirty="0">
              <a:latin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s-ES" sz="2400" dirty="0">
                <a:latin typeface="Calibri" pitchFamily="34" charset="0"/>
              </a:rPr>
              <a:t>Precios curso 2019-20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altLang="es-ES" sz="2400" dirty="0">
                <a:latin typeface="Calibri" pitchFamily="34" charset="0"/>
              </a:rPr>
              <a:t>Libros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altLang="es-ES" sz="2400" dirty="0">
                <a:latin typeface="Calibri" pitchFamily="34" charset="0"/>
              </a:rPr>
              <a:t>Dispositivo Chromebook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altLang="es-ES" sz="2400" dirty="0">
                <a:latin typeface="Calibri" pitchFamily="34" charset="0"/>
              </a:rPr>
              <a:t>Licencia de gestión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altLang="es-ES" sz="2400" dirty="0">
                <a:latin typeface="Calibri" pitchFamily="34" charset="0"/>
              </a:rPr>
              <a:t>Garantía (roturas y golpes)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altLang="es-ES" sz="2400" dirty="0">
                <a:latin typeface="Calibri" pitchFamily="34" charset="0"/>
              </a:rPr>
              <a:t>Serigrafía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altLang="es-ES" sz="2400" dirty="0">
                <a:latin typeface="Calibri" pitchFamily="34" charset="0"/>
              </a:rPr>
              <a:t>Canon digital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altLang="es-ES" sz="2400" dirty="0">
                <a:latin typeface="Calibri" pitchFamily="34" charset="0"/>
              </a:rPr>
              <a:t>Uso plataforma Alexia </a:t>
            </a:r>
            <a:r>
              <a:rPr lang="es-ES" altLang="es-ES" sz="2400" dirty="0" err="1">
                <a:latin typeface="Calibri" pitchFamily="34" charset="0"/>
              </a:rPr>
              <a:t>Classroom</a:t>
            </a:r>
            <a:r>
              <a:rPr lang="es-ES" altLang="es-ES" sz="2400" dirty="0">
                <a:latin typeface="Calibri" pitchFamily="34" charset="0"/>
              </a:rPr>
              <a:t> </a:t>
            </a:r>
          </a:p>
          <a:p>
            <a:pPr lvl="1"/>
            <a:endParaRPr lang="es-ES" altLang="es-E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5F5095-417C-4EC3-8DCB-8F836F6DD0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3725" y="816459"/>
            <a:ext cx="2271713" cy="1514475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9AB9B98-9CB4-4872-9A3F-7C567001D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83825"/>
              </p:ext>
            </p:extLst>
          </p:nvPr>
        </p:nvGraphicFramePr>
        <p:xfrm>
          <a:off x="5031780" y="3055142"/>
          <a:ext cx="3735602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67801">
                  <a:extLst>
                    <a:ext uri="{9D8B030D-6E8A-4147-A177-3AD203B41FA5}">
                      <a16:colId xmlns:a16="http://schemas.microsoft.com/office/drawing/2014/main" val="24513892"/>
                    </a:ext>
                  </a:extLst>
                </a:gridCol>
                <a:gridCol w="1867801">
                  <a:extLst>
                    <a:ext uri="{9D8B030D-6E8A-4147-A177-3AD203B41FA5}">
                      <a16:colId xmlns:a16="http://schemas.microsoft.com/office/drawing/2014/main" val="3627068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altLang="es-ES" dirty="0"/>
                        <a:t>Libros físicos</a:t>
                      </a:r>
                      <a:endParaRPr lang="es-ES" altLang="es-ES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alt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42814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altLang="es-ES" dirty="0"/>
                        <a:t>Licencias digitales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altLang="es-ES" sz="1800" u="none" strike="noStrike" dirty="0">
                          <a:effectLst/>
                        </a:rPr>
                        <a:t>172</a:t>
                      </a:r>
                      <a:endParaRPr lang="es-ES" alt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2036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altLang="es-ES" dirty="0"/>
                        <a:t>Dispositivo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altLang="es-ES" sz="1800" u="none" strike="noStrike" dirty="0">
                          <a:effectLst/>
                        </a:rPr>
                        <a:t>123</a:t>
                      </a:r>
                      <a:endParaRPr lang="es-ES" alt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3848787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altLang="es-ES" dirty="0"/>
                        <a:t>Total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altLang="es-ES" sz="1800" u="none" strike="noStrike" dirty="0">
                          <a:effectLst/>
                        </a:rPr>
                        <a:t>365</a:t>
                      </a:r>
                      <a:endParaRPr lang="es-ES" alt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713624523"/>
                  </a:ext>
                </a:extLst>
              </a:tr>
            </a:tbl>
          </a:graphicData>
        </a:graphic>
      </p:graphicFrame>
      <p:pic>
        <p:nvPicPr>
          <p:cNvPr id="6" name="Picture 6" descr="LOGO_Nuevo_pequeño">
            <a:extLst>
              <a:ext uri="{FF2B5EF4-FFF2-40B4-BE49-F238E27FC236}">
                <a16:creationId xmlns:a16="http://schemas.microsoft.com/office/drawing/2014/main" id="{011B2A7F-8787-445F-ACA9-642D4A9F0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163" y="5702911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5DD5D-40ED-464B-A986-B78B7F79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49" y="0"/>
            <a:ext cx="6447501" cy="1320800"/>
          </a:xfrm>
        </p:spPr>
        <p:txBody>
          <a:bodyPr numCol="1">
            <a:normAutofit/>
          </a:bodyPr>
          <a:lstStyle/>
          <a:p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Proyecto 1x1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E61027-556E-4FE3-AAE6-85F1903EB0FE}"/>
              </a:ext>
            </a:extLst>
          </p:cNvPr>
          <p:cNvSpPr txBox="1"/>
          <p:nvPr/>
        </p:nvSpPr>
        <p:spPr>
          <a:xfrm>
            <a:off x="1095897" y="756411"/>
            <a:ext cx="6088111" cy="31700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s-ES" altLang="es-ES" sz="2800" dirty="0">
              <a:solidFill>
                <a:srgbClr val="4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r>
              <a:rPr lang="es-ES" altLang="es-ES" sz="2400" dirty="0">
                <a:latin typeface="Calibri" pitchFamily="34" charset="0"/>
              </a:rPr>
              <a:t>1º ESO (curso 2020-2021)</a:t>
            </a:r>
          </a:p>
          <a:p>
            <a:endParaRPr lang="es-ES" altLang="es-E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altLang="es-ES" sz="2000" dirty="0">
                <a:latin typeface="Calibri" pitchFamily="34" charset="0"/>
              </a:rPr>
              <a:t>Libro físico y Google </a:t>
            </a:r>
            <a:r>
              <a:rPr lang="es-ES" altLang="es-ES" sz="2000" dirty="0" err="1">
                <a:latin typeface="Calibri" pitchFamily="34" charset="0"/>
              </a:rPr>
              <a:t>Classroom</a:t>
            </a:r>
            <a:r>
              <a:rPr lang="es-ES" altLang="es-ES" sz="2000" dirty="0">
                <a:latin typeface="Calibri" pitchFamily="34" charset="0"/>
              </a:rPr>
              <a:t>:</a:t>
            </a:r>
          </a:p>
          <a:p>
            <a:endParaRPr lang="es-ES" altLang="es-ES" sz="2000" dirty="0">
              <a:latin typeface="Calibri" pitchFamily="34" charset="0"/>
            </a:endParaRPr>
          </a:p>
          <a:p>
            <a:pPr marL="1714500" lvl="3" indent="-342900">
              <a:buFont typeface="Wingdings" pitchFamily="2" charset="2"/>
              <a:buChar char="v"/>
            </a:pPr>
            <a:r>
              <a:rPr lang="es-ES" altLang="es-ES" sz="2000" dirty="0" err="1">
                <a:latin typeface="Calibri" pitchFamily="34" charset="0"/>
              </a:rPr>
              <a:t>Geography</a:t>
            </a:r>
            <a:r>
              <a:rPr lang="es-ES" altLang="es-ES" sz="2000" dirty="0">
                <a:latin typeface="Calibri" pitchFamily="34" charset="0"/>
              </a:rPr>
              <a:t> and </a:t>
            </a:r>
            <a:r>
              <a:rPr lang="es-ES" altLang="es-ES" sz="2000" dirty="0" err="1">
                <a:latin typeface="Calibri" pitchFamily="34" charset="0"/>
              </a:rPr>
              <a:t>History</a:t>
            </a:r>
            <a:endParaRPr lang="es-ES" altLang="es-ES" sz="2000" dirty="0">
              <a:latin typeface="Calibri" pitchFamily="34" charset="0"/>
            </a:endParaRPr>
          </a:p>
          <a:p>
            <a:pPr marL="1714500" lvl="3" indent="-342900">
              <a:buFont typeface="Wingdings" pitchFamily="2" charset="2"/>
              <a:buChar char="v"/>
            </a:pPr>
            <a:r>
              <a:rPr lang="es-ES" altLang="es-ES" sz="2000" dirty="0">
                <a:latin typeface="Calibri" pitchFamily="34" charset="0"/>
              </a:rPr>
              <a:t>Plástica (también en digital)</a:t>
            </a:r>
          </a:p>
          <a:p>
            <a:pPr marL="1714500" lvl="3" indent="-342900">
              <a:buFont typeface="Wingdings" pitchFamily="2" charset="2"/>
              <a:buChar char="v"/>
            </a:pPr>
            <a:r>
              <a:rPr lang="es-ES" altLang="es-ES" sz="2000" dirty="0">
                <a:latin typeface="Calibri" pitchFamily="34" charset="0"/>
              </a:rPr>
              <a:t>Plan lector</a:t>
            </a:r>
          </a:p>
          <a:p>
            <a:pPr lvl="3"/>
            <a:endParaRPr lang="es-ES" altLang="es-ES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E46C55-E9AB-4EFB-94A7-F9614AB86DAF}"/>
              </a:ext>
            </a:extLst>
          </p:cNvPr>
          <p:cNvSpPr txBox="1"/>
          <p:nvPr/>
        </p:nvSpPr>
        <p:spPr>
          <a:xfrm>
            <a:off x="4962945" y="3579864"/>
            <a:ext cx="4139952" cy="280076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s-ES" alt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altLang="es-ES" sz="2000" dirty="0">
                <a:latin typeface="Calibri" pitchFamily="34" charset="0"/>
              </a:rPr>
              <a:t>Alexia </a:t>
            </a:r>
            <a:r>
              <a:rPr lang="es-ES" altLang="es-ES" sz="2000" dirty="0" err="1">
                <a:latin typeface="Calibri" pitchFamily="34" charset="0"/>
              </a:rPr>
              <a:t>Classroom</a:t>
            </a:r>
            <a:r>
              <a:rPr lang="es-ES" altLang="es-ES" sz="2000" dirty="0">
                <a:latin typeface="Calibri" pitchFamily="34" charset="0"/>
              </a:rPr>
              <a:t> (licencia digital)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altLang="es-ES" sz="2000" dirty="0">
                <a:latin typeface="Calibri" pitchFamily="34" charset="0"/>
              </a:rPr>
              <a:t>Lengua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altLang="es-ES" sz="2000" dirty="0">
                <a:latin typeface="Calibri" pitchFamily="34" charset="0"/>
              </a:rPr>
              <a:t>Inglés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altLang="es-ES" sz="2000" dirty="0">
                <a:latin typeface="Calibri" pitchFamily="34" charset="0"/>
              </a:rPr>
              <a:t>Física y química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altLang="es-ES" sz="2000" dirty="0">
                <a:latin typeface="Calibri" pitchFamily="34" charset="0"/>
              </a:rPr>
              <a:t>Tecnología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altLang="es-ES" sz="2000" dirty="0">
                <a:latin typeface="Calibri" pitchFamily="34" charset="0"/>
              </a:rPr>
              <a:t>Religión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S" altLang="es-ES" sz="2000" dirty="0">
                <a:latin typeface="Calibri" pitchFamily="34" charset="0"/>
              </a:rPr>
              <a:t>Francés (teoría y ejercicios)</a:t>
            </a:r>
          </a:p>
          <a:p>
            <a:endParaRPr lang="es-ES" alt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CED156-F125-4A91-BB47-116E4DEFA11B}"/>
              </a:ext>
            </a:extLst>
          </p:cNvPr>
          <p:cNvSpPr txBox="1"/>
          <p:nvPr/>
        </p:nvSpPr>
        <p:spPr>
          <a:xfrm>
            <a:off x="925736" y="4103084"/>
            <a:ext cx="2880320" cy="16312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s-ES" altLang="es-E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 err="1">
                <a:latin typeface="Calibri" pitchFamily="34" charset="0"/>
              </a:rPr>
              <a:t>OnMAT</a:t>
            </a:r>
            <a:r>
              <a:rPr lang="es-ES" altLang="es-ES" sz="2000" dirty="0">
                <a:latin typeface="Calibri" pitchFamily="34" charset="0"/>
              </a:rPr>
              <a:t> 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s-ES" altLang="es-ES" sz="2000" dirty="0">
                <a:latin typeface="Calibri" pitchFamily="34" charset="0"/>
              </a:rPr>
              <a:t>Matemáticas</a:t>
            </a:r>
          </a:p>
          <a:p>
            <a:endParaRPr lang="es-ES" altLang="es-ES" sz="2400" dirty="0"/>
          </a:p>
          <a:p>
            <a:endParaRPr lang="es-ES" altLang="es-E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42E84AB-1226-4BB2-845A-0BB2BC78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5280884"/>
            <a:ext cx="2191145" cy="90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F9286E-FC67-4B90-9EDD-508B479390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4327" y="2072407"/>
            <a:ext cx="2093770" cy="1314450"/>
          </a:xfrm>
          <a:prstGeom prst="rect">
            <a:avLst/>
          </a:prstGeom>
        </p:spPr>
      </p:pic>
      <p:pic>
        <p:nvPicPr>
          <p:cNvPr id="2050" name="Picture 2" descr="Ver las imÃ¡genes de origen">
            <a:extLst>
              <a:ext uri="{FF2B5EF4-FFF2-40B4-BE49-F238E27FC236}">
                <a16:creationId xmlns:a16="http://schemas.microsoft.com/office/drawing/2014/main" id="{91B9C1CC-DCFC-4F9A-87B1-DCE68166D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865" y="2429014"/>
            <a:ext cx="1482031" cy="149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OGO_Nuevo_pequeño">
            <a:extLst>
              <a:ext uri="{FF2B5EF4-FFF2-40B4-BE49-F238E27FC236}">
                <a16:creationId xmlns:a16="http://schemas.microsoft.com/office/drawing/2014/main" id="{482F2E3F-CD30-4755-98A8-37F510124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102" y="119604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67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EVALUACIÓN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82402" y="2276872"/>
            <a:ext cx="8229600" cy="36933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 </a:t>
            </a:r>
            <a:r>
              <a:rPr lang="es-ES" altLang="es-ES" sz="2400" dirty="0">
                <a:latin typeface="Calibri" pitchFamily="34" charset="0"/>
                <a:cs typeface="Arial" pitchFamily="34" charset="0"/>
              </a:rPr>
              <a:t>Tres evaluaciones, recuperaciones y exámenes globales</a:t>
            </a:r>
          </a:p>
          <a:p>
            <a:endParaRPr lang="es-ES" altLang="es-ES" sz="2400" dirty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Evaluación:</a:t>
            </a:r>
          </a:p>
          <a:p>
            <a:pPr lvl="1">
              <a:buFontTx/>
              <a:buChar char="-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Competencias (ejercicios y prueba o trabajo competencial)</a:t>
            </a:r>
          </a:p>
          <a:p>
            <a:pPr lvl="1">
              <a:buFontTx/>
              <a:buChar char="-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Formativa (diario de sesiones 30% de la nota)</a:t>
            </a:r>
          </a:p>
          <a:p>
            <a:pPr lvl="1">
              <a:buFontTx/>
              <a:buChar char="-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Trabajo cooperativo</a:t>
            </a:r>
          </a:p>
          <a:p>
            <a:pPr lvl="1">
              <a:buFontTx/>
              <a:buChar char="-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PBL (aprendizaje basado en problemas)</a:t>
            </a:r>
          </a:p>
          <a:p>
            <a:pPr lvl="1">
              <a:buFontTx/>
              <a:buChar char="-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Pruebas escritas</a:t>
            </a:r>
          </a:p>
          <a:p>
            <a:pPr lvl="1">
              <a:buFontTx/>
              <a:buChar char="-"/>
            </a:pPr>
            <a:r>
              <a:rPr lang="es-ES" altLang="es-ES" sz="2400" dirty="0">
                <a:latin typeface="Calibri" pitchFamily="34" charset="0"/>
                <a:cs typeface="Arial" pitchFamily="34" charset="0"/>
              </a:rPr>
              <a:t> Expresión oral</a:t>
            </a:r>
            <a:endParaRPr lang="es-ES" altLang="es-ES" sz="2400" dirty="0">
              <a:latin typeface="Calibri" pitchFamily="34" charset="0"/>
            </a:endParaRPr>
          </a:p>
          <a:p>
            <a:endParaRPr lang="es-ES" altLang="es-ES" dirty="0"/>
          </a:p>
        </p:txBody>
      </p:sp>
      <p:pic>
        <p:nvPicPr>
          <p:cNvPr id="4" name="Picture 6" descr="LOGO_Nuevo_pequeño">
            <a:extLst>
              <a:ext uri="{FF2B5EF4-FFF2-40B4-BE49-F238E27FC236}">
                <a16:creationId xmlns:a16="http://schemas.microsoft.com/office/drawing/2014/main" id="{04CD3301-60BB-470E-8574-F7C1431C4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52" y="5661248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91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/>
          <a:lstStyle/>
          <a:p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Atención a la diversidad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7840" y="1700808"/>
            <a:ext cx="8229600" cy="2880320"/>
          </a:xfrm>
        </p:spPr>
        <p:txBody>
          <a:bodyPr numCol="1"/>
          <a:lstStyle/>
          <a:p>
            <a:pPr>
              <a:buNone/>
            </a:pPr>
            <a:r>
              <a:rPr lang="es-ES" altLang="es-ES" sz="2400" dirty="0">
                <a:latin typeface="Calibri" pitchFamily="34" charset="0"/>
              </a:rPr>
              <a:t>Refuerzo educativo</a:t>
            </a:r>
          </a:p>
          <a:p>
            <a:r>
              <a:rPr lang="es-ES" altLang="es-ES" sz="2400" dirty="0">
                <a:latin typeface="Calibri" pitchFamily="34" charset="0"/>
              </a:rPr>
              <a:t>Apoyo de Lengua y Matemáticas</a:t>
            </a:r>
          </a:p>
          <a:p>
            <a:pPr lvl="1">
              <a:buFont typeface="Arial" pitchFamily="34" charset="0"/>
              <a:buChar char="•"/>
            </a:pPr>
            <a:r>
              <a:rPr lang="es-ES" altLang="es-ES" sz="2400" dirty="0">
                <a:latin typeface="Calibri" pitchFamily="34" charset="0"/>
              </a:rPr>
              <a:t>En los cursos de 1º y 2º ESO.</a:t>
            </a:r>
          </a:p>
          <a:p>
            <a:pPr lvl="1">
              <a:buFont typeface="Arial" pitchFamily="34" charset="0"/>
              <a:buChar char="•"/>
            </a:pPr>
            <a:r>
              <a:rPr lang="es-ES" altLang="es-ES" sz="2400" dirty="0">
                <a:latin typeface="Calibri" pitchFamily="34" charset="0"/>
              </a:rPr>
              <a:t>Alumnos con dificultades en estas asignaturas.</a:t>
            </a:r>
          </a:p>
          <a:p>
            <a:pPr lvl="1">
              <a:buFont typeface="Arial" pitchFamily="34" charset="0"/>
              <a:buChar char="•"/>
            </a:pPr>
            <a:r>
              <a:rPr lang="es-ES" altLang="es-ES" sz="2400" dirty="0">
                <a:latin typeface="Calibri" pitchFamily="34" charset="0"/>
              </a:rPr>
              <a:t>2 horas en la clase (2 profesores).</a:t>
            </a:r>
          </a:p>
          <a:p>
            <a:pPr lvl="1">
              <a:buNone/>
            </a:pPr>
            <a:endParaRPr lang="es-ES" alt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8015" y="4437112"/>
            <a:ext cx="7344816" cy="18466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85837" lvl="1" indent="-514350">
              <a:buFontTx/>
              <a:buChar char="-"/>
            </a:pPr>
            <a:r>
              <a:rPr lang="es-ES" altLang="es-ES" sz="2400" dirty="0">
                <a:latin typeface="Calibri" pitchFamily="34" charset="0"/>
              </a:rPr>
              <a:t>Adaptaciones curriculares.</a:t>
            </a:r>
          </a:p>
          <a:p>
            <a:pPr marL="985837" lvl="1" indent="-514350"/>
            <a:endParaRPr lang="es-ES" altLang="es-ES" sz="2400" dirty="0">
              <a:latin typeface="Calibri" pitchFamily="34" charset="0"/>
            </a:endParaRPr>
          </a:p>
          <a:p>
            <a:pPr lvl="1">
              <a:buNone/>
            </a:pPr>
            <a:r>
              <a:rPr lang="es-ES" altLang="es-ES" sz="2400" dirty="0">
                <a:latin typeface="Calibri" pitchFamily="34" charset="0"/>
              </a:rPr>
              <a:t>-  Reuniones de los tutores con el departamento de     	orientación (cada 2 semanas)</a:t>
            </a:r>
          </a:p>
          <a:p>
            <a:endParaRPr lang="es-ES" altLang="es-ES" dirty="0"/>
          </a:p>
        </p:txBody>
      </p:sp>
      <p:pic>
        <p:nvPicPr>
          <p:cNvPr id="5" name="4 Imagen" descr="Logo nuevo recort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85113" y="5661025"/>
            <a:ext cx="9302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Convivencia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26054" y="2204864"/>
            <a:ext cx="7416824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altLang="es-ES" sz="2400" dirty="0">
                <a:latin typeface="Calibri" pitchFamily="34" charset="0"/>
              </a:rPr>
              <a:t>Para el buen clima de convivencia en el colegio contamos con tres herramientas:</a:t>
            </a:r>
          </a:p>
          <a:p>
            <a:endParaRPr lang="es-ES" altLang="es-E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altLang="es-ES" sz="2400" dirty="0">
                <a:latin typeface="Calibri" pitchFamily="34" charset="0"/>
              </a:rPr>
              <a:t> Semáforo de la convivencia (carné con puntos)</a:t>
            </a:r>
          </a:p>
          <a:p>
            <a:endParaRPr lang="es-ES" altLang="es-E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altLang="es-ES" sz="2400" dirty="0">
                <a:latin typeface="Calibri" pitchFamily="34" charset="0"/>
              </a:rPr>
              <a:t> Mediación (concienciación  y resolución de conflictos)</a:t>
            </a:r>
          </a:p>
          <a:p>
            <a:r>
              <a:rPr lang="es-ES" altLang="es-ES" sz="2400" dirty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s-ES" altLang="es-ES" sz="2400" dirty="0">
                <a:latin typeface="Calibri" pitchFamily="34" charset="0"/>
              </a:rPr>
              <a:t> Partes disciplinarios (faltas más graves)</a:t>
            </a:r>
          </a:p>
          <a:p>
            <a:pPr>
              <a:buFont typeface="Wingdings" pitchFamily="2" charset="2"/>
              <a:buChar char="ü"/>
            </a:pPr>
            <a:endParaRPr lang="es-ES" altLang="es-ES" dirty="0"/>
          </a:p>
        </p:txBody>
      </p:sp>
      <p:pic>
        <p:nvPicPr>
          <p:cNvPr id="4" name="Picture 6" descr="LOGO_Nuevo_pequeño">
            <a:extLst>
              <a:ext uri="{FF2B5EF4-FFF2-40B4-BE49-F238E27FC236}">
                <a16:creationId xmlns:a16="http://schemas.microsoft.com/office/drawing/2014/main" id="{12D2C34F-5E6A-4979-8CBE-A0282FD94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962" y="5690683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35079"/>
            <a:ext cx="8229600" cy="1143000"/>
          </a:xfrm>
        </p:spPr>
        <p:txBody>
          <a:bodyPr numCol="1"/>
          <a:lstStyle/>
          <a:p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Semáforo de la convivencia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35596" y="1988840"/>
            <a:ext cx="7380820" cy="37888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s-ES" dirty="0"/>
              <a:t> </a:t>
            </a:r>
            <a:r>
              <a:rPr lang="es-ES" altLang="es-ES" dirty="0">
                <a:latin typeface="Calibri" pitchFamily="34" charset="0"/>
              </a:rPr>
              <a:t>Carné por puntos (comienzan con 20 puntos)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s-ES" dirty="0">
                <a:latin typeface="Calibri" pitchFamily="34" charset="0"/>
              </a:rPr>
              <a:t> Pierden puntos, 1, 2 o 3 puntos según la gravedad de las </a:t>
            </a:r>
            <a:r>
              <a:rPr lang="es-ES_tradnl" altLang="es-ES_tradnl" dirty="0">
                <a:latin typeface="Calibri" pitchFamily="34" charset="0"/>
              </a:rPr>
              <a:t>conductas </a:t>
            </a:r>
            <a:r>
              <a:rPr lang="es-ES_tradnl" altLang="es-ES_tradnl" b="1" u="sng" dirty="0">
                <a:latin typeface="Calibri" pitchFamily="34" charset="0"/>
              </a:rPr>
              <a:t>REITERADAS </a:t>
            </a:r>
            <a:r>
              <a:rPr lang="es-ES_tradnl" altLang="es-ES_tradnl" dirty="0">
                <a:latin typeface="Calibri" pitchFamily="34" charset="0"/>
              </a:rPr>
              <a:t>contrarias a las normas de convivencia.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altLang="es-ES_tradnl" dirty="0">
                <a:latin typeface="Calibri" pitchFamily="34" charset="0"/>
              </a:rPr>
              <a:t> Recuperación de puntos por buena conducta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altLang="es-ES_tradnl" dirty="0">
                <a:latin typeface="Calibri" pitchFamily="34" charset="0"/>
              </a:rPr>
              <a:t>Clasificación por clase según: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altLang="es-ES_tradnl" dirty="0">
                <a:latin typeface="Calibri" pitchFamily="34" charset="0"/>
              </a:rPr>
              <a:t>% de alumnos que aprueban todo o </a:t>
            </a:r>
          </a:p>
          <a:p>
            <a:pPr lvl="1">
              <a:lnSpc>
                <a:spcPct val="150000"/>
              </a:lnSpc>
            </a:pPr>
            <a:r>
              <a:rPr lang="es-ES_tradnl" altLang="es-ES_tradnl" dirty="0">
                <a:latin typeface="Calibri" pitchFamily="34" charset="0"/>
              </a:rPr>
              <a:t>suspenden una asignatura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altLang="es-ES_tradnl" dirty="0">
                <a:latin typeface="Calibri" pitchFamily="34" charset="0"/>
              </a:rPr>
              <a:t> Puntos perdidos por alumno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_tradnl" altLang="es-ES_tradnl" dirty="0">
                <a:latin typeface="Calibri" pitchFamily="34" charset="0"/>
              </a:rPr>
              <a:t>Premio final a clase con mejores resultados</a:t>
            </a:r>
          </a:p>
        </p:txBody>
      </p:sp>
      <p:pic>
        <p:nvPicPr>
          <p:cNvPr id="5" name="4 Imagen" descr="G:\Escritorio\Fotos ApS\IMG_20190327_153358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3580846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OGO_Nuevo_pequeño">
            <a:extLst>
              <a:ext uri="{FF2B5EF4-FFF2-40B4-BE49-F238E27FC236}">
                <a16:creationId xmlns:a16="http://schemas.microsoft.com/office/drawing/2014/main" id="{E9D419BF-011E-41C2-A1D2-D47E42BF0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73389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55575"/>
            <a:ext cx="8229600" cy="1143000"/>
          </a:xfrm>
        </p:spPr>
        <p:txBody>
          <a:bodyPr numCol="1"/>
          <a:lstStyle/>
          <a:p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Proyecto de mediación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95688"/>
            <a:ext cx="8579296" cy="4590718"/>
          </a:xfrm>
        </p:spPr>
        <p:txBody>
          <a:bodyPr numCol="1">
            <a:noAutofit/>
          </a:bodyPr>
          <a:lstStyle/>
          <a:p>
            <a:r>
              <a:rPr lang="es-ES" altLang="es-ES" sz="1400" dirty="0">
                <a:latin typeface="Calibri" pitchFamily="34" charset="0"/>
              </a:rPr>
              <a:t>Comenzamos en el curso 2016-2017</a:t>
            </a:r>
          </a:p>
          <a:p>
            <a:pPr lvl="1"/>
            <a:r>
              <a:rPr lang="es-ES" altLang="es-ES" sz="1400" dirty="0">
                <a:latin typeface="Calibri" pitchFamily="34" charset="0"/>
              </a:rPr>
              <a:t>Elección de mediadores.</a:t>
            </a:r>
          </a:p>
          <a:p>
            <a:pPr lvl="1"/>
            <a:r>
              <a:rPr lang="es-ES" altLang="es-ES" sz="1400" dirty="0">
                <a:latin typeface="Calibri" pitchFamily="34" charset="0"/>
              </a:rPr>
              <a:t>Formación (dos cursos)</a:t>
            </a:r>
          </a:p>
          <a:p>
            <a:r>
              <a:rPr lang="es-ES" altLang="es-ES" sz="1400" dirty="0">
                <a:latin typeface="Calibri" pitchFamily="34" charset="0"/>
              </a:rPr>
              <a:t>En el curso 2017-2018</a:t>
            </a:r>
          </a:p>
          <a:p>
            <a:pPr lvl="1"/>
            <a:r>
              <a:rPr lang="es-ES" altLang="es-ES" sz="1400" dirty="0">
                <a:latin typeface="Calibri" pitchFamily="34" charset="0"/>
              </a:rPr>
              <a:t>Mediadores formados</a:t>
            </a:r>
          </a:p>
          <a:p>
            <a:pPr lvl="1"/>
            <a:r>
              <a:rPr lang="es-ES" altLang="es-ES" sz="1400" dirty="0">
                <a:latin typeface="Calibri" pitchFamily="34" charset="0"/>
              </a:rPr>
              <a:t>Primeras mediaciones</a:t>
            </a:r>
          </a:p>
          <a:p>
            <a:r>
              <a:rPr lang="es-ES" altLang="es-ES" sz="1400" dirty="0">
                <a:latin typeface="Calibri" pitchFamily="34" charset="0"/>
              </a:rPr>
              <a:t>En el curso 2018-2019</a:t>
            </a:r>
          </a:p>
          <a:p>
            <a:pPr lvl="1"/>
            <a:r>
              <a:rPr lang="es-ES" altLang="es-ES" sz="1400" dirty="0">
                <a:latin typeface="Calibri" pitchFamily="34" charset="0"/>
              </a:rPr>
              <a:t>Mediaciones</a:t>
            </a:r>
          </a:p>
          <a:p>
            <a:pPr lvl="1"/>
            <a:r>
              <a:rPr lang="es-ES" altLang="es-ES" sz="1400" dirty="0">
                <a:latin typeface="Calibri" pitchFamily="34" charset="0"/>
              </a:rPr>
              <a:t>Sesión sobre acoso en redes sociales</a:t>
            </a:r>
          </a:p>
          <a:p>
            <a:pPr lvl="1"/>
            <a:r>
              <a:rPr lang="es-ES" altLang="es-ES" sz="1400" dirty="0">
                <a:latin typeface="Calibri" pitchFamily="34" charset="0"/>
              </a:rPr>
              <a:t>Incorporación alumnos de 2º ESO</a:t>
            </a:r>
          </a:p>
          <a:p>
            <a:r>
              <a:rPr lang="es-ES" altLang="es-ES" sz="1400" dirty="0">
                <a:latin typeface="Calibri" pitchFamily="34" charset="0"/>
              </a:rPr>
              <a:t>En el curso 2019-2020</a:t>
            </a:r>
          </a:p>
          <a:p>
            <a:pPr lvl="1"/>
            <a:r>
              <a:rPr lang="es-ES" altLang="es-ES" sz="1400" dirty="0">
                <a:latin typeface="Calibri" pitchFamily="34" charset="0"/>
              </a:rPr>
              <a:t>Formación de alumnos 2º ESO</a:t>
            </a:r>
          </a:p>
          <a:p>
            <a:pPr lvl="1"/>
            <a:r>
              <a:rPr lang="es-ES" altLang="es-ES" sz="1400" dirty="0">
                <a:latin typeface="Calibri" pitchFamily="34" charset="0"/>
              </a:rPr>
              <a:t>Mediaciones</a:t>
            </a:r>
          </a:p>
          <a:p>
            <a:r>
              <a:rPr lang="es-ES" altLang="es-ES" sz="1400" dirty="0">
                <a:latin typeface="Calibri" pitchFamily="34" charset="0"/>
              </a:rPr>
              <a:t>Prevención  y concienciación (charlas al resto de alumnos)</a:t>
            </a:r>
          </a:p>
          <a:p>
            <a:pPr>
              <a:buNone/>
            </a:pPr>
            <a:endParaRPr lang="es-ES" altLang="es-ES" sz="1400" dirty="0">
              <a:latin typeface="Calibri" pitchFamily="34" charset="0"/>
            </a:endParaRPr>
          </a:p>
          <a:p>
            <a:r>
              <a:rPr lang="es-ES" altLang="es-ES" sz="1400" dirty="0">
                <a:latin typeface="Calibri" pitchFamily="34" charset="0"/>
              </a:rPr>
              <a:t>Formación de alumnos de 1º y 2º ESO.</a:t>
            </a:r>
          </a:p>
        </p:txBody>
      </p:sp>
      <p:pic>
        <p:nvPicPr>
          <p:cNvPr id="1027" name="Picture 3" descr="F:\Curso 2018-19\Mediación\logo_mediacion_definiti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4734272"/>
            <a:ext cx="2123728" cy="2123728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F22DA0-FDBF-4529-B964-217C6AEB4C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8896" y="1480235"/>
            <a:ext cx="3682752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117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529628"/>
            <a:ext cx="8229600" cy="1069848"/>
          </a:xfrm>
        </p:spPr>
        <p:txBody>
          <a:bodyPr numCol="1"/>
          <a:lstStyle/>
          <a:p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Proyecto APS (Curso 2019-2020)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15616" y="1456807"/>
            <a:ext cx="7776864" cy="29069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s-ES" altLang="es-ES" sz="2400" dirty="0">
                <a:latin typeface="Calibri" pitchFamily="34" charset="0"/>
              </a:rPr>
              <a:t> </a:t>
            </a:r>
            <a:r>
              <a:rPr lang="es-ES" altLang="es-ES" sz="2000" dirty="0">
                <a:latin typeface="Calibri" pitchFamily="34" charset="0"/>
              </a:rPr>
              <a:t>Proyecto de aprendizaje y servicio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altLang="es-ES" sz="2000" dirty="0">
                <a:latin typeface="Calibri" pitchFamily="34" charset="0"/>
              </a:rPr>
              <a:t> Una propuesta educativa que combina procesos de aprendizaje y de servicio a la comunidad.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altLang="es-ES" sz="2000" dirty="0">
                <a:latin typeface="Calibri" pitchFamily="34" charset="0"/>
              </a:rPr>
              <a:t> </a:t>
            </a:r>
            <a:r>
              <a:rPr lang="es-ES" altLang="es-ES" sz="2000" dirty="0" err="1">
                <a:latin typeface="Calibri" pitchFamily="34" charset="0"/>
              </a:rPr>
              <a:t>Basuraleza</a:t>
            </a:r>
            <a:r>
              <a:rPr lang="es-ES" altLang="es-ES" sz="2000" dirty="0">
                <a:latin typeface="Calibri" pitchFamily="34" charset="0"/>
              </a:rPr>
              <a:t> (1º y 3º ESO)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altLang="es-ES" sz="2000" dirty="0">
                <a:latin typeface="Calibri" pitchFamily="34" charset="0"/>
              </a:rPr>
              <a:t> Proyecto “salva una vida” en 2º ESO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altLang="es-ES" sz="2000" dirty="0">
                <a:latin typeface="Calibri" pitchFamily="34" charset="0"/>
              </a:rPr>
              <a:t> Campaña donación de sangre (4º ESO)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6861" y="4582215"/>
            <a:ext cx="2494939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Escritorio\Fotos ApS\IMG_20190322_141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8144" y="3861048"/>
            <a:ext cx="3187952" cy="2390964"/>
          </a:xfrm>
          <a:prstGeom prst="rect">
            <a:avLst/>
          </a:prstGeom>
          <a:noFill/>
        </p:spPr>
      </p:pic>
      <p:pic>
        <p:nvPicPr>
          <p:cNvPr id="6" name="5 Imagen" descr="G:\Escritorio\Fotos ApS\IMG_20190322_110645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131840" y="4797152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_Nuevo_pequeño">
            <a:extLst>
              <a:ext uri="{FF2B5EF4-FFF2-40B4-BE49-F238E27FC236}">
                <a16:creationId xmlns:a16="http://schemas.microsoft.com/office/drawing/2014/main" id="{26E6EAA3-FF31-4DAD-954E-06A031A20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4496" y="156757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 descr="IMG_20180207_153300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668779" cy="2751584"/>
          </a:xfrm>
        </p:spPr>
      </p:pic>
      <p:pic>
        <p:nvPicPr>
          <p:cNvPr id="4" name="3 Imagen" descr="IMG_20180207_153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7469" y="908720"/>
            <a:ext cx="3840427" cy="2880320"/>
          </a:xfrm>
          <a:prstGeom prst="rect">
            <a:avLst/>
          </a:prstGeom>
        </p:spPr>
      </p:pic>
      <p:pic>
        <p:nvPicPr>
          <p:cNvPr id="12" name="11 Imagen" descr="IMG_20180312_115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879050"/>
            <a:ext cx="3816424" cy="2862318"/>
          </a:xfrm>
          <a:prstGeom prst="rect">
            <a:avLst/>
          </a:prstGeom>
        </p:spPr>
      </p:pic>
      <p:pic>
        <p:nvPicPr>
          <p:cNvPr id="7" name="6 Imagen" descr="G:\Escritorio\Fotos ApS\IMG_20190320_151519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5536" y="386104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2 Marcador de contenido" descr="IMG-20180322-WA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2348880"/>
            <a:ext cx="3662788" cy="274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3913"/>
          </a:xfrm>
        </p:spPr>
        <p:txBody>
          <a:bodyPr numCol="1"/>
          <a:lstStyle/>
          <a:p>
            <a:pPr>
              <a:defRPr/>
            </a:pPr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Promoción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416425"/>
          </a:xfrm>
        </p:spPr>
        <p:txBody>
          <a:bodyPr numCol="1"/>
          <a:lstStyle/>
          <a:p>
            <a:pPr algn="just">
              <a:defRPr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Los alumnos promocionarán de curso cuando hayan superado todas las materias o tengan evaluación negativa en dos materias como máximo.</a:t>
            </a:r>
          </a:p>
          <a:p>
            <a:pPr algn="just">
              <a:defRPr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Repetirán curso cuando tengan evaluación negativa en tres o más materias, o suspendan Lengua Castellana y Matemáticas simultáneamente.</a:t>
            </a:r>
          </a:p>
          <a:p>
            <a:pPr algn="just">
              <a:defRPr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Excepcionalmente podrá autorizarse la promoción de un alumno con 3 materias suspensas cuando se den conjuntamente las siguientes condiciones:</a:t>
            </a:r>
          </a:p>
          <a:p>
            <a:pPr marL="798513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Que dos de las materias suspensas no sean Lengua y Matemáticas.</a:t>
            </a:r>
          </a:p>
          <a:p>
            <a:pPr marL="798513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Que el equipo docente considere que la naturaleza de las materias suspensas no impidan al alumno continuar con éxito el curso siguiente y que la promoción beneficiará su evolución académica</a:t>
            </a:r>
          </a:p>
          <a:p>
            <a:pPr marL="798513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altLang="es-ES" sz="1900" dirty="0">
                <a:latin typeface="Calibri" pitchFamily="34" charset="0"/>
                <a:cs typeface="Arial" pitchFamily="34" charset="0"/>
              </a:rPr>
              <a:t>Que se apliquen al alumno las medidas adecuadas de atención educativa propuestas en el consejo orientador.</a:t>
            </a:r>
          </a:p>
        </p:txBody>
      </p:sp>
      <p:pic>
        <p:nvPicPr>
          <p:cNvPr id="10244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34350" y="5734050"/>
            <a:ext cx="10096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/>
          <a:lstStyle/>
          <a:p>
            <a:pPr algn="ctr"/>
            <a:r>
              <a:rPr lang="es-ES" altLang="es-E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Asignaturas ESO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988840"/>
            <a:ext cx="7704667" cy="3332816"/>
          </a:xfrm>
        </p:spPr>
        <p:txBody>
          <a:bodyPr numCol="1"/>
          <a:lstStyle/>
          <a:p>
            <a:pPr>
              <a:buFont typeface="Wingdings" pitchFamily="2" charset="2"/>
              <a:buChar char="Ø"/>
            </a:pPr>
            <a:endParaRPr lang="es-ES" altLang="es-ES" dirty="0"/>
          </a:p>
          <a:p>
            <a:pPr>
              <a:buFont typeface="Wingdings" pitchFamily="2" charset="2"/>
              <a:buChar char="Ø"/>
            </a:pPr>
            <a:r>
              <a:rPr lang="es-ES" altLang="es-ES" sz="2800" dirty="0">
                <a:latin typeface="Calibri" pitchFamily="34" charset="0"/>
              </a:rPr>
              <a:t>Divididas en tres bloques:</a:t>
            </a:r>
          </a:p>
          <a:p>
            <a:pPr lvl="1">
              <a:buFont typeface="Courier New" pitchFamily="49" charset="0"/>
              <a:buChar char="o"/>
            </a:pPr>
            <a:r>
              <a:rPr lang="es-ES" altLang="es-ES" sz="2800" dirty="0">
                <a:latin typeface="Calibri" pitchFamily="34" charset="0"/>
              </a:rPr>
              <a:t>Asignaturas troncales.</a:t>
            </a:r>
          </a:p>
          <a:p>
            <a:pPr lvl="1">
              <a:buFont typeface="Courier New" pitchFamily="49" charset="0"/>
              <a:buChar char="o"/>
            </a:pPr>
            <a:r>
              <a:rPr lang="es-ES" altLang="es-ES" sz="2800" dirty="0">
                <a:latin typeface="Calibri" pitchFamily="34" charset="0"/>
              </a:rPr>
              <a:t>Asignaturas específicas.</a:t>
            </a:r>
          </a:p>
          <a:p>
            <a:pPr lvl="1">
              <a:buFont typeface="Courier New" pitchFamily="49" charset="0"/>
              <a:buChar char="o"/>
            </a:pPr>
            <a:r>
              <a:rPr lang="es-ES" altLang="es-ES" sz="2800" dirty="0">
                <a:latin typeface="Calibri" pitchFamily="34" charset="0"/>
              </a:rPr>
              <a:t>Asignaturas de libre configuración</a:t>
            </a:r>
            <a:r>
              <a:rPr lang="es-ES" altLang="es-ES" dirty="0"/>
              <a:t>.</a:t>
            </a:r>
          </a:p>
        </p:txBody>
      </p:sp>
      <p:pic>
        <p:nvPicPr>
          <p:cNvPr id="4" name="Picture 4" descr="logo_anunciata_y_fundacion_100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96778" y="5733256"/>
            <a:ext cx="104722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3913"/>
          </a:xfrm>
        </p:spPr>
        <p:txBody>
          <a:bodyPr numCol="1"/>
          <a:lstStyle/>
          <a:p>
            <a:pPr>
              <a:defRPr/>
            </a:pPr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Promoción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416425"/>
          </a:xfrm>
        </p:spPr>
        <p:txBody>
          <a:bodyPr numCol="1">
            <a:normAutofit fontScale="92500" lnSpcReduction="10000"/>
          </a:bodyPr>
          <a:lstStyle/>
          <a:p>
            <a:pPr algn="just"/>
            <a:r>
              <a:rPr lang="es-ES" altLang="es-ES" sz="2000" dirty="0">
                <a:latin typeface="Calibri" pitchFamily="34" charset="0"/>
                <a:cs typeface="Arial" charset="0"/>
              </a:rPr>
              <a:t>Excepcionalmente también podrá promocionar un alumno con Lengua Castellana y Matemáticas suspensas simultáneamente, cuando el equipo docente considere que el alumno puede continuar con éxito el curso siguiente, que tiene expectativas favorables de recuperación y que la promoción beneficiará su evolución académica.</a:t>
            </a:r>
          </a:p>
          <a:p>
            <a:pPr algn="just"/>
            <a:r>
              <a:rPr lang="es-ES" altLang="es-ES" sz="2000" dirty="0">
                <a:latin typeface="Calibri" pitchFamily="34" charset="0"/>
                <a:cs typeface="Arial" charset="0"/>
              </a:rPr>
              <a:t>A efectos de promoción, sólo se computarán las materias que como mínimo el alumno debe cursar en cada uno de los bloques.</a:t>
            </a:r>
          </a:p>
          <a:p>
            <a:pPr algn="just"/>
            <a:r>
              <a:rPr lang="es-ES" altLang="es-ES" sz="2000" dirty="0">
                <a:latin typeface="Calibri" pitchFamily="34" charset="0"/>
                <a:cs typeface="Arial" charset="0"/>
              </a:rPr>
              <a:t>Las materias con la misma denominación en diferentes curso de ESO se considerarán como materias distintas.</a:t>
            </a:r>
          </a:p>
          <a:p>
            <a:pPr algn="just"/>
            <a:r>
              <a:rPr lang="es-ES" altLang="es-ES" sz="2000" dirty="0">
                <a:latin typeface="Calibri" pitchFamily="34" charset="0"/>
                <a:cs typeface="Arial" charset="0"/>
              </a:rPr>
              <a:t>El alumnado podrá repetir el mismo curso una sola vez.</a:t>
            </a:r>
          </a:p>
          <a:p>
            <a:pPr algn="just"/>
            <a:r>
              <a:rPr lang="es-ES" altLang="es-ES" sz="2000" dirty="0">
                <a:latin typeface="Calibri" pitchFamily="34" charset="0"/>
                <a:cs typeface="Arial" charset="0"/>
              </a:rPr>
              <a:t>El alumnado  podrá repetir dos veces como máximo dentro de la etapa.</a:t>
            </a:r>
          </a:p>
          <a:p>
            <a:pPr algn="just"/>
            <a:r>
              <a:rPr lang="es-ES" altLang="es-ES" sz="2000" dirty="0">
                <a:latin typeface="Calibri" pitchFamily="34" charset="0"/>
                <a:cs typeface="Arial" charset="0"/>
              </a:rPr>
              <a:t>Excepcionalmente un alumno podrá repetir dos veces 4º ESO</a:t>
            </a:r>
          </a:p>
          <a:p>
            <a:pPr algn="just">
              <a:buFont typeface="Wingdings" pitchFamily="2" charset="2"/>
              <a:buNone/>
            </a:pPr>
            <a:r>
              <a:rPr lang="es-ES" altLang="es-ES" sz="2000" dirty="0">
                <a:latin typeface="Calibri" pitchFamily="34" charset="0"/>
                <a:cs typeface="Arial" charset="0"/>
              </a:rPr>
              <a:t> 	si no ha repetido ninguna vez en los cursos anteriores de la etapa.</a:t>
            </a:r>
          </a:p>
          <a:p>
            <a:endParaRPr lang="es-ES" altLang="es-ES" sz="1800" dirty="0">
              <a:latin typeface="Arial" charset="0"/>
              <a:cs typeface="Arial" charset="0"/>
            </a:endParaRPr>
          </a:p>
        </p:txBody>
      </p:sp>
      <p:pic>
        <p:nvPicPr>
          <p:cNvPr id="11268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34350" y="5730081"/>
            <a:ext cx="10096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3913"/>
          </a:xfrm>
        </p:spPr>
        <p:txBody>
          <a:bodyPr numCol="1"/>
          <a:lstStyle/>
          <a:p>
            <a:pPr>
              <a:defRPr/>
            </a:pPr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Informes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416425"/>
          </a:xfrm>
        </p:spPr>
        <p:txBody>
          <a:bodyPr numCol="1"/>
          <a:lstStyle/>
          <a:p>
            <a:pPr algn="just"/>
            <a:r>
              <a:rPr lang="es-ES" altLang="es-ES" sz="2200" dirty="0">
                <a:latin typeface="Calibri" pitchFamily="34" charset="0"/>
                <a:cs typeface="Arial" charset="0"/>
              </a:rPr>
              <a:t>Al finalizar cada uno de los cursos de ESO se entregará a los padres o tutores legales de cada alumno un consejo orientador, que incluirá un informe sobre el grado de logro de los objetivos y la adquisición de las competencias, así como una propuesta del itinerario más adecuado a seguir, que podrá incluir la incorporación a un Programa de mejora del aprendizaje , o a un ciclo de Formación profesional básica (antiguo PCPI)</a:t>
            </a:r>
          </a:p>
          <a:p>
            <a:pPr algn="just">
              <a:buNone/>
            </a:pPr>
            <a:endParaRPr lang="es-ES" altLang="es-ES" sz="2200" dirty="0">
              <a:latin typeface="Calibri" pitchFamily="34" charset="0"/>
              <a:cs typeface="Arial" charset="0"/>
            </a:endParaRPr>
          </a:p>
          <a:p>
            <a:pPr algn="just"/>
            <a:r>
              <a:rPr lang="es-ES" altLang="es-ES" sz="2200" dirty="0">
                <a:latin typeface="Calibri" pitchFamily="34" charset="0"/>
                <a:cs typeface="Arial" charset="0"/>
              </a:rPr>
              <a:t>El alumno que se vaya a incorporar a un ciclo de FPB tras cursar el 1º ciclo de ESO, o bien una vez realizado el 2º curso de ESO, recibirá un certificado de los estudios cursados.</a:t>
            </a:r>
          </a:p>
        </p:txBody>
      </p:sp>
      <p:pic>
        <p:nvPicPr>
          <p:cNvPr id="13316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72400" y="5776408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823912"/>
          </a:xfrm>
        </p:spPr>
        <p:txBody>
          <a:bodyPr numCol="1">
            <a:normAutofit fontScale="90000"/>
          </a:bodyPr>
          <a:lstStyle/>
          <a:p>
            <a:pPr>
              <a:defRPr/>
            </a:pPr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Programa de mejora del aprendizaje y del rendimiento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55762"/>
            <a:ext cx="8229600" cy="4416425"/>
          </a:xfrm>
        </p:spPr>
        <p:txBody>
          <a:bodyPr numCol="1">
            <a:normAutofit lnSpcReduction="10000"/>
          </a:bodyPr>
          <a:lstStyle/>
          <a:p>
            <a:pPr algn="just">
              <a:defRPr/>
            </a:pPr>
            <a:r>
              <a:rPr lang="es-ES" altLang="es-ES" sz="2200" dirty="0">
                <a:latin typeface="Calibri" pitchFamily="34" charset="0"/>
                <a:cs typeface="Arial" pitchFamily="34" charset="0"/>
              </a:rPr>
              <a:t>El equipo docente podrá proponer a los padres o tutores legales la incorporación a este programa del alumnado que haya repetido al menos un curso en cualquier etapa (Primaria o Secundaria), y que una vez cursado 1º ESO no estén en condiciones de promocionar a 2º; o que una vez cursado 2º ESO no estén en condiciones de promocionar a 3º.</a:t>
            </a:r>
          </a:p>
          <a:p>
            <a:pPr algn="just">
              <a:defRPr/>
            </a:pPr>
            <a:r>
              <a:rPr lang="es-ES" altLang="es-ES" sz="2200" dirty="0">
                <a:latin typeface="Calibri" pitchFamily="34" charset="0"/>
                <a:cs typeface="Arial" pitchFamily="34" charset="0"/>
              </a:rPr>
              <a:t>El programa se desarrollará a lo largo de los cursos 2º y 3º en el primer supuesto, o solo en el 3º curso en el segundo supuesto.</a:t>
            </a:r>
          </a:p>
          <a:p>
            <a:pPr algn="just">
              <a:defRPr/>
            </a:pPr>
            <a:r>
              <a:rPr lang="es-ES" altLang="es-ES" sz="2200" dirty="0">
                <a:latin typeface="Calibri" pitchFamily="34" charset="0"/>
                <a:cs typeface="Arial" pitchFamily="34" charset="0"/>
              </a:rPr>
              <a:t>La finalidad de este programa es preparar al alumnado con dificultades de aprendizaje para que, una vez finalizado</a:t>
            </a:r>
          </a:p>
          <a:p>
            <a:pPr indent="-19050" algn="just">
              <a:buFont typeface="Wingdings" pitchFamily="2" charset="2"/>
              <a:buNone/>
              <a:defRPr/>
            </a:pPr>
            <a:r>
              <a:rPr lang="es-ES" altLang="es-ES" sz="2200" dirty="0">
                <a:latin typeface="Calibri" pitchFamily="34" charset="0"/>
                <a:cs typeface="Arial" pitchFamily="34" charset="0"/>
              </a:rPr>
              <a:t> este programa, pueda incorporarse a 4º ESO por la vía</a:t>
            </a:r>
          </a:p>
          <a:p>
            <a:pPr indent="-19050" algn="just">
              <a:buFont typeface="Wingdings" pitchFamily="2" charset="2"/>
              <a:buNone/>
              <a:defRPr/>
            </a:pPr>
            <a:r>
              <a:rPr lang="es-ES" altLang="es-ES" sz="2200" dirty="0">
                <a:latin typeface="Calibri" pitchFamily="34" charset="0"/>
                <a:cs typeface="Arial" pitchFamily="34" charset="0"/>
              </a:rPr>
              <a:t> ordinaria y así  obtener el título de graduado en ESO.</a:t>
            </a:r>
          </a:p>
        </p:txBody>
      </p:sp>
      <p:pic>
        <p:nvPicPr>
          <p:cNvPr id="14340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34350" y="5734050"/>
            <a:ext cx="10096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97" name="Group 77"/>
          <p:cNvGraphicFramePr>
            <a:graphicFrameLocks noGrp="1"/>
          </p:cNvGraphicFramePr>
          <p:nvPr>
            <p:ph/>
          </p:nvPr>
        </p:nvGraphicFramePr>
        <p:xfrm>
          <a:off x="755650" y="1201738"/>
          <a:ext cx="7786688" cy="5447983"/>
        </p:xfrm>
        <a:graphic>
          <a:graphicData uri="http://schemas.openxmlformats.org/drawingml/2006/table">
            <a:tbl>
              <a:tblPr/>
              <a:tblGrid>
                <a:gridCol w="194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INFANTIL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(3-6 AÑOS)</a:t>
                      </a:r>
                      <a:endParaRPr kumimoji="0" lang="es-ES" alt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1º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2º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3º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825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PRIMARIA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(6-12 años)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1º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2º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3º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EVALUACIÓN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4º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5º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6º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EVALUACIÓN FINAL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8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ESO 1º CICLO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(13-15 años)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1º curso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2º curso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Programa de Mejora del Aprendizaje  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93738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3º curso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Programa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Mejora del Aprendizaje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FP BÁSICA</a:t>
                      </a:r>
                    </a:p>
                    <a:p>
                      <a:pPr marL="0" marR="0" lvl="0" indent="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1º</a:t>
                      </a:r>
                      <a:endParaRPr kumimoji="0" lang="es-ES" alt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91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ESO 2º CICLO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(16 años)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4º curso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ENSEÑANZAS ACADÉMICAS 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4º curso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ENSEÑANZAS APLICADAS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FP BÁSICA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2º</a:t>
                      </a:r>
                      <a:endParaRPr kumimoji="0" lang="es-ES" alt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Evaluación E. académicas</a:t>
                      </a:r>
                      <a:endParaRPr kumimoji="0" lang="es-ES" alt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Eval</a:t>
                      </a:r>
                      <a:r>
                        <a:rPr kumimoji="0" lang="es-ES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. E. aplicadas</a:t>
                      </a:r>
                      <a:endParaRPr kumimoji="0" lang="es-ES" alt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TÍTULO ESO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188" name="Rectangle 7"/>
          <p:cNvSpPr>
            <a:spLocks noGrp="1" noChangeArrowheads="1"/>
          </p:cNvSpPr>
          <p:nvPr>
            <p:ph type="title" idx="2147483647"/>
          </p:nvPr>
        </p:nvSpPr>
        <p:spPr>
          <a:xfrm>
            <a:off x="914400" y="549275"/>
            <a:ext cx="8229600" cy="576263"/>
          </a:xfrm>
        </p:spPr>
        <p:txBody>
          <a:bodyPr numCol="1"/>
          <a:lstStyle/>
          <a:p>
            <a:pPr>
              <a:defRPr/>
            </a:pPr>
            <a:r>
              <a:rPr lang="es-ES" altLang="es-E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ESTRUCTURA DEL SISTEMA EDUCATIVO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6286500" y="5143500"/>
            <a:ext cx="500063" cy="2857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6" name="5 Flecha doblada"/>
          <p:cNvSpPr/>
          <p:nvPr/>
        </p:nvSpPr>
        <p:spPr>
          <a:xfrm rot="10800000">
            <a:off x="6429375" y="6000750"/>
            <a:ext cx="500063" cy="571500"/>
          </a:xfrm>
          <a:prstGeom prst="ben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>
              <a:solidFill>
                <a:schemeClr val="tx1"/>
              </a:solidFill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rot="10800000" flipV="1">
            <a:off x="4356100" y="6021388"/>
            <a:ext cx="428625" cy="3571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356100" y="5949950"/>
            <a:ext cx="428625" cy="3571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/>
          </p:nvPr>
        </p:nvGraphicFramePr>
        <p:xfrm>
          <a:off x="428625" y="200025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altLang="es-ES" sz="1800" b="1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</a:rPr>
                        <a:t>TÍTULO ESO</a:t>
                      </a:r>
                      <a:endParaRPr lang="es-ES" alt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52" name="1 Título"/>
          <p:cNvSpPr>
            <a:spLocks noGrp="1"/>
          </p:cNvSpPr>
          <p:nvPr>
            <p:ph type="title" idx="2147483647"/>
          </p:nvPr>
        </p:nvSpPr>
        <p:spPr>
          <a:xfrm>
            <a:off x="914400" y="692150"/>
            <a:ext cx="8229600" cy="639763"/>
          </a:xfrm>
        </p:spPr>
        <p:txBody>
          <a:bodyPr numCol="1"/>
          <a:lstStyle/>
          <a:p>
            <a:pPr>
              <a:defRPr/>
            </a:pPr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ESTRUCTURA DEL SISTEMA EDUCATIVO</a:t>
            </a:r>
            <a:endParaRPr lang="es-ES" altLang="es-E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00063" y="2428875"/>
          <a:ext cx="8072495" cy="4071966"/>
        </p:xfrm>
        <a:graphic>
          <a:graphicData uri="http://schemas.openxmlformats.org/drawingml/2006/table">
            <a:tbl>
              <a:tblPr/>
              <a:tblGrid>
                <a:gridCol w="1973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79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alt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225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altLang="es-ES" sz="1600" b="1" dirty="0">
                          <a:latin typeface="Arial Rounded MT Bold" pitchFamily="34" charset="0"/>
                          <a:ea typeface="Times New Roman"/>
                        </a:rPr>
                        <a:t>BACHILLERATO</a:t>
                      </a:r>
                      <a:endParaRPr lang="es-ES" altLang="es-ES" sz="1600" dirty="0"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dirty="0">
                          <a:latin typeface="Arial Rounded MT Bold" pitchFamily="34" charset="0"/>
                          <a:ea typeface="Times New Roman"/>
                        </a:rPr>
                        <a:t>1º curso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b="1" dirty="0">
                          <a:latin typeface="Arial"/>
                          <a:ea typeface="Times New Roman"/>
                        </a:rPr>
                        <a:t>FP G.MEDIO</a:t>
                      </a:r>
                      <a:endParaRPr lang="es-ES" alt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dirty="0">
                          <a:latin typeface="Arial Rounded MT Bold" pitchFamily="34" charset="0"/>
                          <a:ea typeface="Times New Roman"/>
                        </a:rPr>
                        <a:t>1º curso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225">
                <a:tc gridSpan="2"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dirty="0">
                          <a:latin typeface="Arial Rounded MT Bold" pitchFamily="34" charset="0"/>
                          <a:ea typeface="Times New Roman"/>
                        </a:rPr>
                        <a:t>2º curso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dirty="0">
                          <a:latin typeface="Arial Rounded MT Bold" pitchFamily="34" charset="0"/>
                          <a:ea typeface="Times New Roman"/>
                        </a:rPr>
                        <a:t>2º curso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2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b="1" dirty="0">
                          <a:latin typeface="Arial Rounded MT Bold" pitchFamily="34" charset="0"/>
                          <a:ea typeface="Times New Roman"/>
                        </a:rPr>
                        <a:t>PRUEBA FINAL BACH./TÍTULO</a:t>
                      </a:r>
                      <a:endParaRPr lang="es-ES" altLang="es-ES" sz="1600" dirty="0"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83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044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b="1" dirty="0">
                          <a:latin typeface="Arial Rounded MT Bold" pitchFamily="34" charset="0"/>
                          <a:ea typeface="Times New Roman"/>
                        </a:rPr>
                        <a:t>PRUEBA ADMISIÓN UNIVERSIDAD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b="1" dirty="0">
                          <a:latin typeface="Arial Rounded MT Bold" pitchFamily="34" charset="0"/>
                          <a:ea typeface="Times New Roman"/>
                        </a:rPr>
                        <a:t>PRUEBA ADMISIÓN FP. G. SUPERIOR</a:t>
                      </a:r>
                      <a:endParaRPr lang="es-ES" altLang="es-ES" sz="1600" dirty="0"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2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52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b="1" dirty="0">
                          <a:latin typeface="Arial Rounded MT Bold" pitchFamily="34" charset="0"/>
                          <a:ea typeface="Times New Roman"/>
                        </a:rPr>
                        <a:t>UNIVERSIDAD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b="1" dirty="0">
                          <a:latin typeface="Arial Rounded MT Bold" pitchFamily="34" charset="0"/>
                          <a:ea typeface="Times New Roman"/>
                        </a:rPr>
                        <a:t>FP. GRADO SUPERIOR</a:t>
                      </a:r>
                      <a:endParaRPr lang="es-ES" altLang="es-ES" sz="1600" dirty="0"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7 Flecha abajo"/>
          <p:cNvSpPr/>
          <p:nvPr/>
        </p:nvSpPr>
        <p:spPr>
          <a:xfrm>
            <a:off x="2428875" y="2357438"/>
            <a:ext cx="214313" cy="5715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9" name="8 Flecha abajo"/>
          <p:cNvSpPr/>
          <p:nvPr/>
        </p:nvSpPr>
        <p:spPr>
          <a:xfrm>
            <a:off x="7143750" y="2357438"/>
            <a:ext cx="285750" cy="5715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10" name="9 Flecha derecha"/>
          <p:cNvSpPr/>
          <p:nvPr/>
        </p:nvSpPr>
        <p:spPr>
          <a:xfrm rot="10800000">
            <a:off x="4714875" y="3357563"/>
            <a:ext cx="977900" cy="26987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11" name="10 Flecha abajo"/>
          <p:cNvSpPr/>
          <p:nvPr/>
        </p:nvSpPr>
        <p:spPr>
          <a:xfrm>
            <a:off x="7143750" y="3929063"/>
            <a:ext cx="285750" cy="5715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12" name="11 Flecha abajo"/>
          <p:cNvSpPr/>
          <p:nvPr/>
        </p:nvSpPr>
        <p:spPr>
          <a:xfrm>
            <a:off x="7215188" y="5429250"/>
            <a:ext cx="214312" cy="35718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13" name="12 Flecha abajo"/>
          <p:cNvSpPr/>
          <p:nvPr/>
        </p:nvSpPr>
        <p:spPr>
          <a:xfrm>
            <a:off x="2428875" y="4214813"/>
            <a:ext cx="214313" cy="42862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14" name="13 Flecha abajo"/>
          <p:cNvSpPr/>
          <p:nvPr/>
        </p:nvSpPr>
        <p:spPr>
          <a:xfrm>
            <a:off x="2428875" y="5500688"/>
            <a:ext cx="214313" cy="35718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15" name="14 Flecha abajo"/>
          <p:cNvSpPr/>
          <p:nvPr/>
        </p:nvSpPr>
        <p:spPr>
          <a:xfrm rot="18689166">
            <a:off x="5038725" y="4027488"/>
            <a:ext cx="223837" cy="92868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16" name="15 Flecha abajo"/>
          <p:cNvSpPr/>
          <p:nvPr/>
        </p:nvSpPr>
        <p:spPr>
          <a:xfrm rot="7030628">
            <a:off x="5079207" y="5260181"/>
            <a:ext cx="260350" cy="97948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numCol="1"/>
          <a:lstStyle/>
          <a:p>
            <a:pPr algn="ctr"/>
            <a:r>
              <a:rPr lang="es-ES" altLang="es-E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Claustro de profesores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051718"/>
            <a:ext cx="8229600" cy="4754563"/>
          </a:xfrm>
        </p:spPr>
        <p:txBody>
          <a:bodyPr numCol="1">
            <a:normAutofit lnSpcReduction="10000"/>
          </a:bodyPr>
          <a:lstStyle/>
          <a:p>
            <a:pPr>
              <a:buNone/>
            </a:pPr>
            <a:endParaRPr lang="es-ES" altLang="es-E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altLang="es-ES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Tutores:</a:t>
            </a:r>
          </a:p>
          <a:p>
            <a:pPr lvl="1"/>
            <a:r>
              <a:rPr lang="es-ES" altLang="es-ES" sz="2800" dirty="0">
                <a:latin typeface="Calibri" pitchFamily="34" charset="0"/>
                <a:cs typeface="Arial" pitchFamily="34" charset="0"/>
              </a:rPr>
              <a:t>Patricia</a:t>
            </a:r>
          </a:p>
          <a:p>
            <a:pPr lvl="1"/>
            <a:r>
              <a:rPr lang="es-ES" altLang="es-ES" sz="2800" dirty="0">
                <a:latin typeface="Calibri" pitchFamily="34" charset="0"/>
                <a:cs typeface="Arial" pitchFamily="34" charset="0"/>
              </a:rPr>
              <a:t>Lara</a:t>
            </a:r>
          </a:p>
          <a:p>
            <a:pPr>
              <a:buNone/>
            </a:pPr>
            <a:r>
              <a:rPr lang="es-ES" altLang="es-ES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Profesores:</a:t>
            </a:r>
          </a:p>
          <a:p>
            <a:pPr>
              <a:buNone/>
            </a:pPr>
            <a:r>
              <a:rPr lang="es-ES" altLang="es-ES" sz="2800" dirty="0">
                <a:latin typeface="Calibri" pitchFamily="34" charset="0"/>
                <a:cs typeface="Arial" pitchFamily="34" charset="0"/>
              </a:rPr>
              <a:t>	Susana, Lara, Mabel, Mª Mar, Silvia, Hna. Loli, Doris, Javier, Estrella, Eva J, Eva P, </a:t>
            </a:r>
            <a:r>
              <a:rPr lang="es-ES" altLang="es-ES" sz="2800" dirty="0" err="1">
                <a:latin typeface="Calibri" pitchFamily="34" charset="0"/>
                <a:cs typeface="Arial" pitchFamily="34" charset="0"/>
              </a:rPr>
              <a:t>Asun</a:t>
            </a:r>
            <a:endParaRPr lang="es-ES" altLang="es-ES" sz="2800" dirty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altLang="es-ES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Coordinador ESO:</a:t>
            </a:r>
          </a:p>
          <a:p>
            <a:pPr>
              <a:buNone/>
            </a:pPr>
            <a:r>
              <a:rPr lang="es-ES" altLang="es-ES" sz="2800" dirty="0">
                <a:latin typeface="Calibri" pitchFamily="34" charset="0"/>
                <a:cs typeface="Arial" pitchFamily="34" charset="0"/>
              </a:rPr>
              <a:t>	Joaquín Bardón</a:t>
            </a:r>
          </a:p>
        </p:txBody>
      </p:sp>
      <p:pic>
        <p:nvPicPr>
          <p:cNvPr id="4" name="Picture 4" descr="logo_anunciata_y_fundacion_100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96778" y="5733256"/>
            <a:ext cx="104722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algn="ctr"/>
            <a:r>
              <a:rPr lang="es-ES" altLang="es-E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Semejanzas entre EP y ESO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82133" y="2461271"/>
            <a:ext cx="8075240" cy="3858344"/>
          </a:xfrm>
        </p:spPr>
        <p:txBody>
          <a:bodyPr numCol="1">
            <a:normAutofit fontScale="62500" lnSpcReduction="20000"/>
          </a:bodyPr>
          <a:lstStyle/>
          <a:p>
            <a:r>
              <a:rPr lang="es-ES" altLang="es-ES" sz="3800" dirty="0">
                <a:latin typeface="Calibri" pitchFamily="34" charset="0"/>
                <a:cs typeface="Arial" pitchFamily="34" charset="0"/>
              </a:rPr>
              <a:t>Misma forma de trabajar.</a:t>
            </a:r>
          </a:p>
          <a:p>
            <a:r>
              <a:rPr lang="es-ES" altLang="es-ES" sz="3800" dirty="0">
                <a:latin typeface="Calibri" pitchFamily="34" charset="0"/>
                <a:cs typeface="Arial" pitchFamily="34" charset="0"/>
              </a:rPr>
              <a:t>Mismo uniforme.</a:t>
            </a:r>
          </a:p>
          <a:p>
            <a:r>
              <a:rPr lang="es-ES" altLang="es-ES" sz="3800" dirty="0">
                <a:latin typeface="Calibri" pitchFamily="34" charset="0"/>
                <a:cs typeface="Arial" pitchFamily="34" charset="0"/>
              </a:rPr>
              <a:t>Mismos alumnos (mezcla de alumnos A y B).</a:t>
            </a:r>
          </a:p>
          <a:p>
            <a:r>
              <a:rPr lang="es-ES" altLang="es-ES" sz="3800" dirty="0">
                <a:latin typeface="Calibri" pitchFamily="34" charset="0"/>
                <a:cs typeface="Arial" pitchFamily="34" charset="0"/>
              </a:rPr>
              <a:t>Mismas clases (diferente pasillo).</a:t>
            </a:r>
          </a:p>
          <a:p>
            <a:r>
              <a:rPr lang="es-ES" altLang="es-ES" sz="3800" dirty="0">
                <a:latin typeface="Calibri" pitchFamily="34" charset="0"/>
                <a:cs typeface="Arial" pitchFamily="34" charset="0"/>
              </a:rPr>
              <a:t>Mismo patio.</a:t>
            </a:r>
          </a:p>
          <a:p>
            <a:r>
              <a:rPr lang="es-ES" altLang="es-ES" sz="3800" dirty="0">
                <a:latin typeface="Calibri" pitchFamily="34" charset="0"/>
                <a:cs typeface="Arial" pitchFamily="34" charset="0"/>
              </a:rPr>
              <a:t>Buen nivel académico adquirido en Primaria para afrontar Secundaria.</a:t>
            </a:r>
          </a:p>
          <a:p>
            <a:pPr>
              <a:buNone/>
            </a:pPr>
            <a:r>
              <a:rPr lang="es-ES" altLang="es-ES" sz="3800" dirty="0">
                <a:latin typeface="Calibri" pitchFamily="34" charset="0"/>
                <a:cs typeface="Arial" pitchFamily="34" charset="0"/>
              </a:rPr>
              <a:t>	(Curso de adaptación en el mes de septiembre)</a:t>
            </a:r>
          </a:p>
          <a:p>
            <a:r>
              <a:rPr lang="es-ES" altLang="es-ES" sz="3800" dirty="0">
                <a:latin typeface="Calibri" pitchFamily="34" charset="0"/>
                <a:cs typeface="Arial" pitchFamily="34" charset="0"/>
              </a:rPr>
              <a:t>Trabajo cooperativo.</a:t>
            </a:r>
          </a:p>
          <a:p>
            <a:endParaRPr lang="es-ES" altLang="es-ES" dirty="0"/>
          </a:p>
          <a:p>
            <a:pPr>
              <a:buNone/>
            </a:pPr>
            <a:endParaRPr lang="es-ES" altLang="es-ES" dirty="0"/>
          </a:p>
        </p:txBody>
      </p:sp>
      <p:pic>
        <p:nvPicPr>
          <p:cNvPr id="4" name="Picture 4" descr="logo_anunciata_y_fundacion_100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96778" y="5733256"/>
            <a:ext cx="104722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666" y="476672"/>
            <a:ext cx="7704667" cy="1981200"/>
          </a:xfrm>
        </p:spPr>
        <p:txBody>
          <a:bodyPr numCol="1"/>
          <a:lstStyle/>
          <a:p>
            <a:pPr algn="ctr"/>
            <a:r>
              <a:rPr lang="es-ES" altLang="es-E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Diferencias EP y ESO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7238" y="2667000"/>
            <a:ext cx="7704667" cy="3332816"/>
          </a:xfrm>
        </p:spPr>
        <p:txBody>
          <a:bodyPr numCol="1">
            <a:normAutofit fontScale="92500" lnSpcReduction="10000"/>
          </a:bodyPr>
          <a:lstStyle/>
          <a:p>
            <a:r>
              <a:rPr lang="es-ES" altLang="es-ES" sz="3000" dirty="0">
                <a:latin typeface="Calibri" pitchFamily="34" charset="0"/>
              </a:rPr>
              <a:t>Más profesores (nueve, uno por asignatura).</a:t>
            </a:r>
          </a:p>
          <a:p>
            <a:r>
              <a:rPr lang="es-ES" altLang="es-ES" sz="3000" dirty="0">
                <a:latin typeface="Calibri" pitchFamily="34" charset="0"/>
              </a:rPr>
              <a:t>Deberes todos los días, mayor exigencia.</a:t>
            </a:r>
          </a:p>
          <a:p>
            <a:r>
              <a:rPr lang="es-ES" altLang="es-ES" sz="3000" dirty="0">
                <a:latin typeface="Calibri" pitchFamily="34" charset="0"/>
              </a:rPr>
              <a:t>Nuevas asignaturas.</a:t>
            </a:r>
          </a:p>
          <a:p>
            <a:r>
              <a:rPr lang="es-ES" altLang="es-ES" sz="3000" dirty="0">
                <a:latin typeface="Calibri" pitchFamily="34" charset="0"/>
              </a:rPr>
              <a:t>Alumnos más autónomos.</a:t>
            </a:r>
          </a:p>
          <a:p>
            <a:r>
              <a:rPr lang="es-ES" altLang="es-ES" sz="3000" dirty="0">
                <a:latin typeface="Calibri" pitchFamily="34" charset="0"/>
              </a:rPr>
              <a:t>Horario:</a:t>
            </a:r>
          </a:p>
          <a:p>
            <a:pPr lvl="1">
              <a:buNone/>
            </a:pPr>
            <a:r>
              <a:rPr lang="es-ES" altLang="es-ES" sz="3000" dirty="0">
                <a:latin typeface="Calibri" pitchFamily="34" charset="0"/>
              </a:rPr>
              <a:t>De L a V: 9:00 – 13:30 h y 15:00 – 17:00 h</a:t>
            </a:r>
          </a:p>
          <a:p>
            <a:pPr lvl="1">
              <a:buNone/>
            </a:pPr>
            <a:endParaRPr lang="es-ES" altLang="es-ES" sz="3200" dirty="0"/>
          </a:p>
        </p:txBody>
      </p:sp>
      <p:pic>
        <p:nvPicPr>
          <p:cNvPr id="4" name="Picture 4" descr="logo_anunciata_y_fundacion_100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96778" y="5733256"/>
            <a:ext cx="104722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eñores del tiempo: cómo los relojes están cambiando la manera en ...">
            <a:extLst>
              <a:ext uri="{FF2B5EF4-FFF2-40B4-BE49-F238E27FC236}">
                <a16:creationId xmlns:a16="http://schemas.microsoft.com/office/drawing/2014/main" id="{0C080613-D2B6-4AE3-BC5C-69E9397C0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9262" y="346099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33400"/>
            <a:ext cx="8003232" cy="735360"/>
          </a:xfrm>
        </p:spPr>
        <p:txBody>
          <a:bodyPr numCol="1"/>
          <a:lstStyle/>
          <a:p>
            <a:pPr algn="ctr"/>
            <a:r>
              <a:rPr lang="es-ES" altLang="es-E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Recomendaciones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476722"/>
            <a:ext cx="8229600" cy="4830763"/>
          </a:xfrm>
        </p:spPr>
        <p:txBody>
          <a:bodyPr numCol="1">
            <a:normAutofit fontScale="77500" lnSpcReduction="20000"/>
          </a:bodyPr>
          <a:lstStyle/>
          <a:p>
            <a:pPr>
              <a:buNone/>
            </a:pPr>
            <a:r>
              <a:rPr lang="es-ES" altLang="es-ES" sz="2800" dirty="0">
                <a:latin typeface="Calibri" pitchFamily="34" charset="0"/>
              </a:rPr>
              <a:t>Continuar y potenciar:</a:t>
            </a:r>
          </a:p>
          <a:p>
            <a:r>
              <a:rPr lang="es-ES" altLang="es-ES" sz="2800" dirty="0">
                <a:latin typeface="Calibri" pitchFamily="34" charset="0"/>
              </a:rPr>
              <a:t>La participación activa en clase.</a:t>
            </a:r>
          </a:p>
          <a:p>
            <a:r>
              <a:rPr lang="es-ES" altLang="es-ES" sz="2800" dirty="0">
                <a:latin typeface="Calibri" pitchFamily="34" charset="0"/>
              </a:rPr>
              <a:t>Evitar el estudio memorístico (necesario, pero no único)</a:t>
            </a:r>
          </a:p>
          <a:p>
            <a:r>
              <a:rPr lang="es-ES" altLang="es-ES" sz="2800" dirty="0">
                <a:latin typeface="Calibri" pitchFamily="34" charset="0"/>
              </a:rPr>
              <a:t>El estudio y el trabajo diario.</a:t>
            </a:r>
          </a:p>
          <a:p>
            <a:r>
              <a:rPr lang="es-ES" altLang="es-ES" sz="2800" dirty="0">
                <a:latin typeface="Calibri" pitchFamily="34" charset="0"/>
              </a:rPr>
              <a:t>La </a:t>
            </a:r>
            <a:r>
              <a:rPr lang="es-ES" altLang="es-ES" sz="2800" u="sng" dirty="0">
                <a:latin typeface="Calibri" pitchFamily="34" charset="0"/>
              </a:rPr>
              <a:t>lectura comprensiva</a:t>
            </a:r>
            <a:r>
              <a:rPr lang="es-ES" altLang="es-ES" sz="2800" dirty="0">
                <a:latin typeface="Calibri" pitchFamily="34" charset="0"/>
              </a:rPr>
              <a:t> de libros de texto.</a:t>
            </a:r>
          </a:p>
          <a:p>
            <a:r>
              <a:rPr lang="es-ES" altLang="es-ES" sz="2800" dirty="0">
                <a:latin typeface="Calibri" pitchFamily="34" charset="0"/>
              </a:rPr>
              <a:t>La realización de </a:t>
            </a:r>
            <a:r>
              <a:rPr lang="es-ES" altLang="es-ES" sz="2800" u="sng" dirty="0">
                <a:latin typeface="Calibri" pitchFamily="34" charset="0"/>
              </a:rPr>
              <a:t>esquemas</a:t>
            </a:r>
            <a:r>
              <a:rPr lang="es-ES" altLang="es-ES" sz="2800" dirty="0">
                <a:latin typeface="Calibri" pitchFamily="34" charset="0"/>
              </a:rPr>
              <a:t> y </a:t>
            </a:r>
            <a:r>
              <a:rPr lang="es-ES" altLang="es-ES" sz="2800" u="sng" dirty="0">
                <a:latin typeface="Calibri" pitchFamily="34" charset="0"/>
              </a:rPr>
              <a:t>resúmenes</a:t>
            </a:r>
            <a:r>
              <a:rPr lang="es-ES" altLang="es-ES" sz="2800" dirty="0">
                <a:latin typeface="Calibri" pitchFamily="34" charset="0"/>
              </a:rPr>
              <a:t>.</a:t>
            </a:r>
          </a:p>
          <a:p>
            <a:r>
              <a:rPr lang="es-ES" altLang="es-ES" sz="2800" dirty="0">
                <a:latin typeface="Calibri" pitchFamily="34" charset="0"/>
              </a:rPr>
              <a:t>El desarrollo del razonamiento lógico.</a:t>
            </a:r>
          </a:p>
          <a:p>
            <a:r>
              <a:rPr lang="es-ES" altLang="es-ES" sz="2800" dirty="0">
                <a:latin typeface="Calibri" pitchFamily="34" charset="0"/>
              </a:rPr>
              <a:t>Destreza en el cálculo mental.</a:t>
            </a:r>
          </a:p>
          <a:p>
            <a:r>
              <a:rPr lang="es-ES" altLang="es-ES" sz="2800" dirty="0">
                <a:latin typeface="Calibri" pitchFamily="34" charset="0"/>
              </a:rPr>
              <a:t>La importancia del orden en los trabajos y cuadernos.</a:t>
            </a:r>
          </a:p>
          <a:p>
            <a:r>
              <a:rPr lang="es-ES" altLang="es-ES" sz="2800" dirty="0">
                <a:latin typeface="Calibri" pitchFamily="34" charset="0"/>
              </a:rPr>
              <a:t>El control de los deberes por parte de los padres.</a:t>
            </a:r>
          </a:p>
          <a:p>
            <a:r>
              <a:rPr lang="es-ES" altLang="es-ES" sz="2800" dirty="0">
                <a:latin typeface="Calibri" pitchFamily="34" charset="0"/>
              </a:rPr>
              <a:t>Considerar a los alumnos responsables y autónomos en el trabajo intelectual.</a:t>
            </a:r>
          </a:p>
          <a:p>
            <a:endParaRPr lang="es-ES" altLang="es-ES" dirty="0"/>
          </a:p>
        </p:txBody>
      </p:sp>
      <p:pic>
        <p:nvPicPr>
          <p:cNvPr id="4" name="Picture 4" descr="logo_anunciata_y_fundacion_100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72400" y="5814474"/>
            <a:ext cx="971600" cy="10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09600"/>
          </a:xfrm>
        </p:spPr>
        <p:txBody>
          <a:bodyPr numCol="1">
            <a:noAutofit/>
          </a:bodyPr>
          <a:lstStyle/>
          <a:p>
            <a:r>
              <a:rPr lang="es-ES" altLang="es-E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Horario 1ºESO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941445"/>
              </p:ext>
            </p:extLst>
          </p:nvPr>
        </p:nvGraphicFramePr>
        <p:xfrm>
          <a:off x="1043608" y="941537"/>
          <a:ext cx="7272808" cy="5562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6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Asignaturas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Materias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s-ES" altLang="es-ES" dirty="0"/>
                        <a:t>Troncales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Lengua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5h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alt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Matemáticas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4h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alt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 err="1"/>
                        <a:t>Geography</a:t>
                      </a:r>
                      <a:r>
                        <a:rPr lang="es-ES" altLang="es-ES" baseline="0" dirty="0"/>
                        <a:t> and </a:t>
                      </a:r>
                      <a:r>
                        <a:rPr lang="es-ES" altLang="es-ES" baseline="0" dirty="0" err="1"/>
                        <a:t>History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3h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alt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Inglés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4h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alt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Biología</a:t>
                      </a:r>
                      <a:r>
                        <a:rPr lang="es-ES" altLang="es-ES" baseline="0" dirty="0"/>
                        <a:t> y Geología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3h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s-ES" altLang="es-ES" dirty="0"/>
                        <a:t>Específicas</a:t>
                      </a:r>
                    </a:p>
                    <a:p>
                      <a:endParaRPr lang="es-ES" altLang="es-ES" dirty="0"/>
                    </a:p>
                    <a:p>
                      <a:r>
                        <a:rPr lang="es-ES" altLang="es-ES" dirty="0"/>
                        <a:t>Obligatorias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Plástica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2h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alt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Educación Física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2h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alt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Religión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2h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altLang="es-ES" dirty="0"/>
                        <a:t>Libre </a:t>
                      </a:r>
                      <a:r>
                        <a:rPr lang="es-ES" altLang="es-ES" dirty="0" err="1"/>
                        <a:t>config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Tecnología, Robótica y Programación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2h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altLang="es-ES" dirty="0" err="1"/>
                        <a:t>Esp</a:t>
                      </a:r>
                      <a:r>
                        <a:rPr lang="es-ES" altLang="es-ES" dirty="0"/>
                        <a:t>. </a:t>
                      </a:r>
                      <a:r>
                        <a:rPr lang="es-ES" altLang="es-ES" dirty="0" err="1"/>
                        <a:t>opcion</a:t>
                      </a:r>
                      <a:r>
                        <a:rPr lang="es-ES" altLang="es-ES" dirty="0"/>
                        <a:t>.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Francés o R.</a:t>
                      </a:r>
                      <a:r>
                        <a:rPr lang="es-ES" altLang="es-ES" baseline="0" dirty="0"/>
                        <a:t> Mates/ </a:t>
                      </a:r>
                      <a:r>
                        <a:rPr lang="es-ES" altLang="es-ES" baseline="0" dirty="0" err="1"/>
                        <a:t>R.Lengua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2h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Tutoría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1h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TOTAL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30h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Apoyo</a:t>
                      </a:r>
                      <a:r>
                        <a:rPr lang="es-ES" altLang="es-ES" baseline="0" dirty="0"/>
                        <a:t> de matemáticas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2h (clase</a:t>
                      </a:r>
                      <a:r>
                        <a:rPr lang="es-ES" altLang="es-ES" baseline="0" dirty="0"/>
                        <a:t> de mates)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Apoyo de lengua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2h (clase de</a:t>
                      </a:r>
                      <a:r>
                        <a:rPr lang="es-ES" altLang="es-ES" baseline="0" dirty="0"/>
                        <a:t> lengua)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4 Imagen" descr="Logo nuevo recortado.JPG">
            <a:extLst>
              <a:ext uri="{FF2B5EF4-FFF2-40B4-BE49-F238E27FC236}">
                <a16:creationId xmlns:a16="http://schemas.microsoft.com/office/drawing/2014/main" id="{45F4000C-14BF-49DD-AFE4-86CC5D5DE7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5974357"/>
            <a:ext cx="9302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4 Imagen" descr="Logo nuevo recort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5974357"/>
            <a:ext cx="9302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11908"/>
              </p:ext>
            </p:extLst>
          </p:nvPr>
        </p:nvGraphicFramePr>
        <p:xfrm>
          <a:off x="1043608" y="548680"/>
          <a:ext cx="7776864" cy="61006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5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7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518"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Asignaturas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Materias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18">
                <a:tc rowSpan="5">
                  <a:txBody>
                    <a:bodyPr/>
                    <a:lstStyle/>
                    <a:p>
                      <a:r>
                        <a:rPr lang="es-ES" altLang="es-ES" dirty="0"/>
                        <a:t>TRONCALES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Lengua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5h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518">
                <a:tc vMerge="1">
                  <a:txBody>
                    <a:bodyPr/>
                    <a:lstStyle/>
                    <a:p>
                      <a:endParaRPr lang="es-ES" alt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Matemáticas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4h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518">
                <a:tc vMerge="1">
                  <a:txBody>
                    <a:bodyPr/>
                    <a:lstStyle/>
                    <a:p>
                      <a:endParaRPr lang="es-ES" alt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Geografía</a:t>
                      </a:r>
                      <a:r>
                        <a:rPr lang="es-ES" altLang="es-ES" baseline="0" dirty="0"/>
                        <a:t> e Historia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3h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518">
                <a:tc vMerge="1">
                  <a:txBody>
                    <a:bodyPr/>
                    <a:lstStyle/>
                    <a:p>
                      <a:endParaRPr lang="es-ES" alt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Inglés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3h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518">
                <a:tc vMerge="1">
                  <a:txBody>
                    <a:bodyPr/>
                    <a:lstStyle/>
                    <a:p>
                      <a:endParaRPr lang="es-ES" alt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Física y química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3h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518">
                <a:tc rowSpan="4">
                  <a:txBody>
                    <a:bodyPr/>
                    <a:lstStyle/>
                    <a:p>
                      <a:r>
                        <a:rPr lang="es-ES" altLang="es-ES" dirty="0"/>
                        <a:t>ESPECÍFICAS</a:t>
                      </a:r>
                    </a:p>
                    <a:p>
                      <a:r>
                        <a:rPr lang="es-ES" altLang="es-ES" dirty="0"/>
                        <a:t>OBLIGATORIAS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Educación Física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2h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518">
                <a:tc vMerge="1">
                  <a:txBody>
                    <a:bodyPr/>
                    <a:lstStyle/>
                    <a:p>
                      <a:endParaRPr lang="es-ES" alt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Música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2h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518">
                <a:tc vMerge="1">
                  <a:txBody>
                    <a:bodyPr/>
                    <a:lstStyle/>
                    <a:p>
                      <a:endParaRPr lang="es-ES" alt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Educación Plástica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2h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518">
                <a:tc vMerge="1">
                  <a:txBody>
                    <a:bodyPr/>
                    <a:lstStyle/>
                    <a:p>
                      <a:endParaRPr lang="es-ES" alt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Religión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1h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596">
                <a:tc>
                  <a:txBody>
                    <a:bodyPr/>
                    <a:lstStyle/>
                    <a:p>
                      <a:r>
                        <a:rPr lang="es-ES" altLang="es-ES" dirty="0"/>
                        <a:t>LIBRE CONFIG.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Tecnología, Programación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2h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518">
                <a:tc>
                  <a:txBody>
                    <a:bodyPr/>
                    <a:lstStyle/>
                    <a:p>
                      <a:r>
                        <a:rPr lang="es-ES" altLang="es-ES" dirty="0"/>
                        <a:t>ESPEC. OPC.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Francés o R.</a:t>
                      </a:r>
                      <a:r>
                        <a:rPr lang="es-ES" altLang="es-ES" baseline="0" dirty="0"/>
                        <a:t> Mates/ </a:t>
                      </a:r>
                      <a:r>
                        <a:rPr lang="es-ES" altLang="es-ES" baseline="0" dirty="0" err="1"/>
                        <a:t>R.Lengua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2h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518">
                <a:tc>
                  <a:txBody>
                    <a:bodyPr/>
                    <a:lstStyle/>
                    <a:p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Tutoría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1h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518">
                <a:tc>
                  <a:txBody>
                    <a:bodyPr/>
                    <a:lstStyle/>
                    <a:p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TOTAL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30h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8596">
                <a:tc>
                  <a:txBody>
                    <a:bodyPr/>
                    <a:lstStyle/>
                    <a:p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Apoyo</a:t>
                      </a:r>
                      <a:r>
                        <a:rPr lang="es-ES" altLang="es-ES" baseline="0" dirty="0"/>
                        <a:t> de matemáticas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2h (en clase</a:t>
                      </a:r>
                      <a:r>
                        <a:rPr lang="es-ES" altLang="es-ES" baseline="0" dirty="0"/>
                        <a:t>)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8596">
                <a:tc>
                  <a:txBody>
                    <a:bodyPr/>
                    <a:lstStyle/>
                    <a:p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s-ES" dirty="0"/>
                        <a:t>Apoyo de lengua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ES" dirty="0"/>
                        <a:t>2h (en clase</a:t>
                      </a:r>
                      <a:r>
                        <a:rPr lang="es-ES" altLang="es-ES" baseline="0" dirty="0"/>
                        <a:t>)</a:t>
                      </a:r>
                      <a:endParaRPr lang="es-ES" altLang="es-E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187624" y="0"/>
            <a:ext cx="147565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eaLnBrk="0" hangingPunct="0"/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2º ESO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ersonalizado 1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C00000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3532</TotalTime>
  <Words>1977</Words>
  <Application>Microsoft Office PowerPoint</Application>
  <PresentationFormat>Presentación en pantalla (4:3)</PresentationFormat>
  <Paragraphs>410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Arial Rounded MT Bold</vt:lpstr>
      <vt:lpstr>Calibri</vt:lpstr>
      <vt:lpstr>Corbel</vt:lpstr>
      <vt:lpstr>Courier New</vt:lpstr>
      <vt:lpstr>Times New Roman</vt:lpstr>
      <vt:lpstr>Wingdings</vt:lpstr>
      <vt:lpstr>Parallax</vt:lpstr>
      <vt:lpstr>Presentación de PowerPoint</vt:lpstr>
      <vt:lpstr>Presentación de PowerPoint</vt:lpstr>
      <vt:lpstr>Asignaturas ESO</vt:lpstr>
      <vt:lpstr>Claustro de profesores</vt:lpstr>
      <vt:lpstr>Semejanzas entre EP y ESO</vt:lpstr>
      <vt:lpstr>Diferencias EP y ESO</vt:lpstr>
      <vt:lpstr>Recomendaciones</vt:lpstr>
      <vt:lpstr>Horario 1ºESO</vt:lpstr>
      <vt:lpstr>Presentación de PowerPoint</vt:lpstr>
      <vt:lpstr>Asignaturas de libre configuración</vt:lpstr>
      <vt:lpstr>Presentación de PowerPoint</vt:lpstr>
      <vt:lpstr>Presentación de PowerPoint</vt:lpstr>
      <vt:lpstr>Mezcla de alumnos</vt:lpstr>
      <vt:lpstr>Presentación de PowerPoint</vt:lpstr>
      <vt:lpstr>¿Cómo trabajan los alumnos?</vt:lpstr>
      <vt:lpstr>¿Cómo trabajan los alumnos?</vt:lpstr>
      <vt:lpstr>Plataformas utilizadas</vt:lpstr>
      <vt:lpstr>Dispositivos </vt:lpstr>
      <vt:lpstr>Pago del dispositivo</vt:lpstr>
      <vt:lpstr>Precio</vt:lpstr>
      <vt:lpstr>Proyecto 1x1</vt:lpstr>
      <vt:lpstr>EVALUACIÓN</vt:lpstr>
      <vt:lpstr>Atención a la diversidad</vt:lpstr>
      <vt:lpstr>Convivencia</vt:lpstr>
      <vt:lpstr>Semáforo de la convivencia</vt:lpstr>
      <vt:lpstr>Proyecto de mediación</vt:lpstr>
      <vt:lpstr>Proyecto APS (Curso 2019-2020)</vt:lpstr>
      <vt:lpstr>Presentación de PowerPoint</vt:lpstr>
      <vt:lpstr>Promoción</vt:lpstr>
      <vt:lpstr>Promoción</vt:lpstr>
      <vt:lpstr>Informes</vt:lpstr>
      <vt:lpstr>Programa de mejora del aprendizaje y del rendimiento </vt:lpstr>
      <vt:lpstr>ESTRUCTURA DEL SISTEMA EDUCATIVO</vt:lpstr>
      <vt:lpstr>ESTRUCTURA DEL SISTEMA EDUCATIVO</vt:lpstr>
    </vt:vector>
  </TitlesOfParts>
  <Company>Dark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Usiario</dc:creator>
  <cp:lastModifiedBy>Bardón Sedano, Joaquín</cp:lastModifiedBy>
  <cp:revision>326</cp:revision>
  <dcterms:created xsi:type="dcterms:W3CDTF">2011-10-03T07:29:36Z</dcterms:created>
  <dcterms:modified xsi:type="dcterms:W3CDTF">2020-05-19T15:45:49Z</dcterms:modified>
</cp:coreProperties>
</file>