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6"/>
  </p:notesMasterIdLst>
  <p:sldIdLst>
    <p:sldId id="257" r:id="rId2"/>
    <p:sldId id="269" r:id="rId3"/>
    <p:sldId id="260" r:id="rId4"/>
    <p:sldId id="261" r:id="rId5"/>
    <p:sldId id="263" r:id="rId6"/>
    <p:sldId id="262" r:id="rId7"/>
    <p:sldId id="271" r:id="rId8"/>
    <p:sldId id="272" r:id="rId9"/>
    <p:sldId id="282" r:id="rId10"/>
    <p:sldId id="279" r:id="rId11"/>
    <p:sldId id="332" r:id="rId12"/>
    <p:sldId id="322" r:id="rId13"/>
    <p:sldId id="330" r:id="rId14"/>
    <p:sldId id="331" r:id="rId15"/>
    <p:sldId id="323" r:id="rId16"/>
    <p:sldId id="338" r:id="rId17"/>
    <p:sldId id="339" r:id="rId18"/>
    <p:sldId id="273" r:id="rId19"/>
    <p:sldId id="275" r:id="rId20"/>
    <p:sldId id="276" r:id="rId21"/>
    <p:sldId id="341" r:id="rId22"/>
    <p:sldId id="336" r:id="rId23"/>
    <p:sldId id="340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0" autoAdjust="0"/>
    <p:restoredTop sz="94660"/>
  </p:normalViewPr>
  <p:slideViewPr>
    <p:cSldViewPr>
      <p:cViewPr varScale="1">
        <p:scale>
          <a:sx n="68" d="100"/>
          <a:sy n="68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Curso%202018-19\Reuniones%20padres%20(marzoabril2919)\Gr&#225;ficas%20titulad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'Titulan ESO'!$A$2</c:f>
              <c:strCache>
                <c:ptCount val="1"/>
                <c:pt idx="0">
                  <c:v>Colegio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'Titulan ESO'!$B$1:$G$1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'Titulan ESO'!$B$2:$G$2</c:f>
              <c:numCache>
                <c:formatCode>General</c:formatCode>
                <c:ptCount val="6"/>
                <c:pt idx="0">
                  <c:v>90</c:v>
                </c:pt>
                <c:pt idx="1">
                  <c:v>89</c:v>
                </c:pt>
                <c:pt idx="2">
                  <c:v>98</c:v>
                </c:pt>
                <c:pt idx="3">
                  <c:v>94</c:v>
                </c:pt>
                <c:pt idx="4">
                  <c:v>95</c:v>
                </c:pt>
                <c:pt idx="5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39-4BEA-90A2-F13ACB9C528E}"/>
            </c:ext>
          </c:extLst>
        </c:ser>
        <c:ser>
          <c:idx val="1"/>
          <c:order val="1"/>
          <c:tx>
            <c:strRef>
              <c:f>'Titulan ESO'!$A$3</c:f>
              <c:strCache>
                <c:ptCount val="1"/>
                <c:pt idx="0">
                  <c:v>CAM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'Titulan ESO'!$B$1:$G$1</c:f>
              <c:strCache>
                <c:ptCount val="6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</c:strCache>
            </c:strRef>
          </c:cat>
          <c:val>
            <c:numRef>
              <c:f>'Titulan ESO'!$B$3:$G$3</c:f>
              <c:numCache>
                <c:formatCode>General</c:formatCode>
                <c:ptCount val="6"/>
                <c:pt idx="0">
                  <c:v>84</c:v>
                </c:pt>
                <c:pt idx="1">
                  <c:v>85</c:v>
                </c:pt>
                <c:pt idx="2">
                  <c:v>86</c:v>
                </c:pt>
                <c:pt idx="3">
                  <c:v>83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39-4BEA-90A2-F13ACB9C52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9941248"/>
        <c:axId val="39942784"/>
        <c:axId val="0"/>
      </c:bar3DChart>
      <c:catAx>
        <c:axId val="3994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942784"/>
        <c:crosses val="autoZero"/>
        <c:auto val="1"/>
        <c:lblAlgn val="ctr"/>
        <c:lblOffset val="100"/>
        <c:noMultiLvlLbl val="0"/>
      </c:catAx>
      <c:valAx>
        <c:axId val="39942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94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D6038-76AA-4077-BF3E-24CB63577F1C}" type="doc">
      <dgm:prSet loTypeId="urn:microsoft.com/office/officeart/2005/8/layout/hierarchy2" loCatId="hierarchy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B5731213-170B-44E6-9355-484847CCE71D}">
      <dgm:prSet phldrT="[Texto]"/>
      <dgm:spPr/>
      <dgm:t>
        <a:bodyPr/>
        <a:lstStyle/>
        <a:p>
          <a:r>
            <a:rPr lang="es-ES" dirty="0"/>
            <a:t>TÍTULO GRADUADO EN ESO</a:t>
          </a:r>
        </a:p>
      </dgm:t>
    </dgm:pt>
    <dgm:pt modelId="{517C6D7A-B5C7-4E83-B428-D8BA21684649}" type="parTrans" cxnId="{C71AF9AC-A048-42A6-A68E-245C65B17003}">
      <dgm:prSet/>
      <dgm:spPr/>
      <dgm:t>
        <a:bodyPr/>
        <a:lstStyle/>
        <a:p>
          <a:endParaRPr lang="es-ES"/>
        </a:p>
      </dgm:t>
    </dgm:pt>
    <dgm:pt modelId="{87AF0CFE-4A3D-46A8-BAC6-BFBC90AD6C72}" type="sibTrans" cxnId="{C71AF9AC-A048-42A6-A68E-245C65B17003}">
      <dgm:prSet/>
      <dgm:spPr/>
      <dgm:t>
        <a:bodyPr/>
        <a:lstStyle/>
        <a:p>
          <a:endParaRPr lang="es-ES"/>
        </a:p>
      </dgm:t>
    </dgm:pt>
    <dgm:pt modelId="{B095917D-F352-46A4-869E-968082189E99}">
      <dgm:prSet phldrT="[Texto]"/>
      <dgm:spPr/>
      <dgm:t>
        <a:bodyPr/>
        <a:lstStyle/>
        <a:p>
          <a:r>
            <a:rPr lang="es-ES" dirty="0"/>
            <a:t>BACHILLERATO</a:t>
          </a:r>
        </a:p>
      </dgm:t>
    </dgm:pt>
    <dgm:pt modelId="{418225D2-1505-40CC-94DA-223E8984296C}" type="parTrans" cxnId="{F0919BE2-007E-402F-8E8D-BC265B33B231}">
      <dgm:prSet/>
      <dgm:spPr/>
      <dgm:t>
        <a:bodyPr/>
        <a:lstStyle/>
        <a:p>
          <a:endParaRPr lang="es-ES"/>
        </a:p>
      </dgm:t>
    </dgm:pt>
    <dgm:pt modelId="{5685AB8D-87F4-4C49-B493-DA8BB130A505}" type="sibTrans" cxnId="{F0919BE2-007E-402F-8E8D-BC265B33B231}">
      <dgm:prSet/>
      <dgm:spPr/>
      <dgm:t>
        <a:bodyPr/>
        <a:lstStyle/>
        <a:p>
          <a:endParaRPr lang="es-ES"/>
        </a:p>
      </dgm:t>
    </dgm:pt>
    <dgm:pt modelId="{2F7F31C6-DF8C-4CF0-AE58-C9842369C643}">
      <dgm:prSet phldrT="[Texto]"/>
      <dgm:spPr/>
      <dgm:t>
        <a:bodyPr/>
        <a:lstStyle/>
        <a:p>
          <a:r>
            <a:rPr lang="es-ES" dirty="0"/>
            <a:t>CICLOS FORMATIVOS DE GRADO MEDIO</a:t>
          </a:r>
        </a:p>
      </dgm:t>
    </dgm:pt>
    <dgm:pt modelId="{F1358085-033F-4027-9FE8-ABF94AD1BB24}" type="parTrans" cxnId="{F1D25445-C0DD-423A-A897-36DA27506CD4}">
      <dgm:prSet/>
      <dgm:spPr/>
      <dgm:t>
        <a:bodyPr/>
        <a:lstStyle/>
        <a:p>
          <a:endParaRPr lang="es-ES"/>
        </a:p>
      </dgm:t>
    </dgm:pt>
    <dgm:pt modelId="{7314CCCB-EC29-4463-94C6-BE8C4287C48C}" type="sibTrans" cxnId="{F1D25445-C0DD-423A-A897-36DA27506CD4}">
      <dgm:prSet/>
      <dgm:spPr/>
      <dgm:t>
        <a:bodyPr/>
        <a:lstStyle/>
        <a:p>
          <a:endParaRPr lang="es-ES"/>
        </a:p>
      </dgm:t>
    </dgm:pt>
    <dgm:pt modelId="{C023AA67-B103-4D82-8DB7-2433D4C7EB2D}">
      <dgm:prSet phldrT="[Texto]"/>
      <dgm:spPr/>
      <dgm:t>
        <a:bodyPr/>
        <a:lstStyle/>
        <a:p>
          <a:r>
            <a:rPr lang="es-ES" dirty="0"/>
            <a:t>MUNDO LABORAL</a:t>
          </a:r>
        </a:p>
      </dgm:t>
    </dgm:pt>
    <dgm:pt modelId="{16294534-B116-420D-8A4D-D13FA360A940}" type="parTrans" cxnId="{EE4B4711-5A57-4798-A7EB-9835357E7875}">
      <dgm:prSet/>
      <dgm:spPr/>
      <dgm:t>
        <a:bodyPr/>
        <a:lstStyle/>
        <a:p>
          <a:endParaRPr lang="es-ES"/>
        </a:p>
      </dgm:t>
    </dgm:pt>
    <dgm:pt modelId="{17658EAC-7408-4DBD-8A68-26EB1E6AE8FC}" type="sibTrans" cxnId="{EE4B4711-5A57-4798-A7EB-9835357E7875}">
      <dgm:prSet/>
      <dgm:spPr/>
      <dgm:t>
        <a:bodyPr/>
        <a:lstStyle/>
        <a:p>
          <a:endParaRPr lang="es-ES"/>
        </a:p>
      </dgm:t>
    </dgm:pt>
    <dgm:pt modelId="{27DD6090-65A9-4FB1-8145-BC01394762DC}" type="pres">
      <dgm:prSet presAssocID="{025D6038-76AA-4077-BF3E-24CB63577F1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2583751-8EDF-4E4D-90CA-DB5C9B94F882}" type="pres">
      <dgm:prSet presAssocID="{B5731213-170B-44E6-9355-484847CCE71D}" presName="root1" presStyleCnt="0"/>
      <dgm:spPr/>
    </dgm:pt>
    <dgm:pt modelId="{8CE7B3D4-F57F-471D-8336-34111418739C}" type="pres">
      <dgm:prSet presAssocID="{B5731213-170B-44E6-9355-484847CCE71D}" presName="LevelOneTextNode" presStyleLbl="node0" presStyleIdx="0" presStyleCnt="1">
        <dgm:presLayoutVars>
          <dgm:chPref val="3"/>
        </dgm:presLayoutVars>
      </dgm:prSet>
      <dgm:spPr/>
    </dgm:pt>
    <dgm:pt modelId="{39B25F90-0627-4EEE-967E-1BDCFC844AFE}" type="pres">
      <dgm:prSet presAssocID="{B5731213-170B-44E6-9355-484847CCE71D}" presName="level2hierChild" presStyleCnt="0"/>
      <dgm:spPr/>
    </dgm:pt>
    <dgm:pt modelId="{7E3265F1-C61D-4796-8734-338E8EED0A05}" type="pres">
      <dgm:prSet presAssocID="{418225D2-1505-40CC-94DA-223E8984296C}" presName="conn2-1" presStyleLbl="parChTrans1D2" presStyleIdx="0" presStyleCnt="3"/>
      <dgm:spPr/>
    </dgm:pt>
    <dgm:pt modelId="{75A63E1E-C5E5-49FF-B28C-6EDA5C1471EE}" type="pres">
      <dgm:prSet presAssocID="{418225D2-1505-40CC-94DA-223E8984296C}" presName="connTx" presStyleLbl="parChTrans1D2" presStyleIdx="0" presStyleCnt="3"/>
      <dgm:spPr/>
    </dgm:pt>
    <dgm:pt modelId="{17442256-08AC-463C-B857-A135D069927B}" type="pres">
      <dgm:prSet presAssocID="{B095917D-F352-46A4-869E-968082189E99}" presName="root2" presStyleCnt="0"/>
      <dgm:spPr/>
    </dgm:pt>
    <dgm:pt modelId="{336A4B69-20B2-4860-913F-3955E7F65A16}" type="pres">
      <dgm:prSet presAssocID="{B095917D-F352-46A4-869E-968082189E99}" presName="LevelTwoTextNode" presStyleLbl="node2" presStyleIdx="0" presStyleCnt="3">
        <dgm:presLayoutVars>
          <dgm:chPref val="3"/>
        </dgm:presLayoutVars>
      </dgm:prSet>
      <dgm:spPr/>
    </dgm:pt>
    <dgm:pt modelId="{0CF99431-9687-4774-ADD9-49F8264CED95}" type="pres">
      <dgm:prSet presAssocID="{B095917D-F352-46A4-869E-968082189E99}" presName="level3hierChild" presStyleCnt="0"/>
      <dgm:spPr/>
    </dgm:pt>
    <dgm:pt modelId="{E4AD8FB5-3FB7-4DC9-8B48-F195F2209A90}" type="pres">
      <dgm:prSet presAssocID="{F1358085-033F-4027-9FE8-ABF94AD1BB24}" presName="conn2-1" presStyleLbl="parChTrans1D2" presStyleIdx="1" presStyleCnt="3"/>
      <dgm:spPr/>
    </dgm:pt>
    <dgm:pt modelId="{D74C0829-4DE3-4D9A-B4AC-CA43A227797B}" type="pres">
      <dgm:prSet presAssocID="{F1358085-033F-4027-9FE8-ABF94AD1BB24}" presName="connTx" presStyleLbl="parChTrans1D2" presStyleIdx="1" presStyleCnt="3"/>
      <dgm:spPr/>
    </dgm:pt>
    <dgm:pt modelId="{B19C6062-AD27-42D2-829F-07222413CBB7}" type="pres">
      <dgm:prSet presAssocID="{2F7F31C6-DF8C-4CF0-AE58-C9842369C643}" presName="root2" presStyleCnt="0"/>
      <dgm:spPr/>
    </dgm:pt>
    <dgm:pt modelId="{D090782F-944E-45A9-9233-81324C7B82EA}" type="pres">
      <dgm:prSet presAssocID="{2F7F31C6-DF8C-4CF0-AE58-C9842369C643}" presName="LevelTwoTextNode" presStyleLbl="node2" presStyleIdx="1" presStyleCnt="3">
        <dgm:presLayoutVars>
          <dgm:chPref val="3"/>
        </dgm:presLayoutVars>
      </dgm:prSet>
      <dgm:spPr/>
    </dgm:pt>
    <dgm:pt modelId="{1F1EE370-3EA2-4E17-A9AA-B559E28A58EA}" type="pres">
      <dgm:prSet presAssocID="{2F7F31C6-DF8C-4CF0-AE58-C9842369C643}" presName="level3hierChild" presStyleCnt="0"/>
      <dgm:spPr/>
    </dgm:pt>
    <dgm:pt modelId="{CF2824CA-BD2B-4322-999C-7BA6A9E84FE8}" type="pres">
      <dgm:prSet presAssocID="{16294534-B116-420D-8A4D-D13FA360A940}" presName="conn2-1" presStyleLbl="parChTrans1D2" presStyleIdx="2" presStyleCnt="3"/>
      <dgm:spPr/>
    </dgm:pt>
    <dgm:pt modelId="{D115E8B6-E327-4041-9C82-86BAB4E3FD67}" type="pres">
      <dgm:prSet presAssocID="{16294534-B116-420D-8A4D-D13FA360A940}" presName="connTx" presStyleLbl="parChTrans1D2" presStyleIdx="2" presStyleCnt="3"/>
      <dgm:spPr/>
    </dgm:pt>
    <dgm:pt modelId="{75C1C072-3AB9-43AF-8EE7-83080C0C502B}" type="pres">
      <dgm:prSet presAssocID="{C023AA67-B103-4D82-8DB7-2433D4C7EB2D}" presName="root2" presStyleCnt="0"/>
      <dgm:spPr/>
    </dgm:pt>
    <dgm:pt modelId="{76939C00-D7EE-4E11-93D1-A0A662517FF8}" type="pres">
      <dgm:prSet presAssocID="{C023AA67-B103-4D82-8DB7-2433D4C7EB2D}" presName="LevelTwoTextNode" presStyleLbl="node2" presStyleIdx="2" presStyleCnt="3">
        <dgm:presLayoutVars>
          <dgm:chPref val="3"/>
        </dgm:presLayoutVars>
      </dgm:prSet>
      <dgm:spPr/>
    </dgm:pt>
    <dgm:pt modelId="{4EDAD7C6-E827-4DB9-8B6B-58A5EEC71AEA}" type="pres">
      <dgm:prSet presAssocID="{C023AA67-B103-4D82-8DB7-2433D4C7EB2D}" presName="level3hierChild" presStyleCnt="0"/>
      <dgm:spPr/>
    </dgm:pt>
  </dgm:ptLst>
  <dgm:cxnLst>
    <dgm:cxn modelId="{EE4B4711-5A57-4798-A7EB-9835357E7875}" srcId="{B5731213-170B-44E6-9355-484847CCE71D}" destId="{C023AA67-B103-4D82-8DB7-2433D4C7EB2D}" srcOrd="2" destOrd="0" parTransId="{16294534-B116-420D-8A4D-D13FA360A940}" sibTransId="{17658EAC-7408-4DBD-8A68-26EB1E6AE8FC}"/>
    <dgm:cxn modelId="{7B84CA5E-A7A2-4FA2-9B5D-A0D9C20B0AB8}" type="presOf" srcId="{16294534-B116-420D-8A4D-D13FA360A940}" destId="{CF2824CA-BD2B-4322-999C-7BA6A9E84FE8}" srcOrd="0" destOrd="0" presId="urn:microsoft.com/office/officeart/2005/8/layout/hierarchy2"/>
    <dgm:cxn modelId="{DD873E41-0D94-4213-BFB1-30FF99908DE1}" type="presOf" srcId="{F1358085-033F-4027-9FE8-ABF94AD1BB24}" destId="{E4AD8FB5-3FB7-4DC9-8B48-F195F2209A90}" srcOrd="0" destOrd="0" presId="urn:microsoft.com/office/officeart/2005/8/layout/hierarchy2"/>
    <dgm:cxn modelId="{F1D25445-C0DD-423A-A897-36DA27506CD4}" srcId="{B5731213-170B-44E6-9355-484847CCE71D}" destId="{2F7F31C6-DF8C-4CF0-AE58-C9842369C643}" srcOrd="1" destOrd="0" parTransId="{F1358085-033F-4027-9FE8-ABF94AD1BB24}" sibTransId="{7314CCCB-EC29-4463-94C6-BE8C4287C48C}"/>
    <dgm:cxn modelId="{4520DA57-8E6B-4491-A3CE-6D10CCE34F16}" type="presOf" srcId="{025D6038-76AA-4077-BF3E-24CB63577F1C}" destId="{27DD6090-65A9-4FB1-8145-BC01394762DC}" srcOrd="0" destOrd="0" presId="urn:microsoft.com/office/officeart/2005/8/layout/hierarchy2"/>
    <dgm:cxn modelId="{D358507D-69F7-49DF-865F-435DF97ACF2A}" type="presOf" srcId="{B095917D-F352-46A4-869E-968082189E99}" destId="{336A4B69-20B2-4860-913F-3955E7F65A16}" srcOrd="0" destOrd="0" presId="urn:microsoft.com/office/officeart/2005/8/layout/hierarchy2"/>
    <dgm:cxn modelId="{7D1E047F-7475-4DCF-8967-9F3ECAC0F157}" type="presOf" srcId="{F1358085-033F-4027-9FE8-ABF94AD1BB24}" destId="{D74C0829-4DE3-4D9A-B4AC-CA43A227797B}" srcOrd="1" destOrd="0" presId="urn:microsoft.com/office/officeart/2005/8/layout/hierarchy2"/>
    <dgm:cxn modelId="{D926278C-8B51-4837-8B0F-D7324C22CAE2}" type="presOf" srcId="{B5731213-170B-44E6-9355-484847CCE71D}" destId="{8CE7B3D4-F57F-471D-8336-34111418739C}" srcOrd="0" destOrd="0" presId="urn:microsoft.com/office/officeart/2005/8/layout/hierarchy2"/>
    <dgm:cxn modelId="{AE21B395-FE32-4FD5-8762-5040E317DDD3}" type="presOf" srcId="{C023AA67-B103-4D82-8DB7-2433D4C7EB2D}" destId="{76939C00-D7EE-4E11-93D1-A0A662517FF8}" srcOrd="0" destOrd="0" presId="urn:microsoft.com/office/officeart/2005/8/layout/hierarchy2"/>
    <dgm:cxn modelId="{C71AF9AC-A048-42A6-A68E-245C65B17003}" srcId="{025D6038-76AA-4077-BF3E-24CB63577F1C}" destId="{B5731213-170B-44E6-9355-484847CCE71D}" srcOrd="0" destOrd="0" parTransId="{517C6D7A-B5C7-4E83-B428-D8BA21684649}" sibTransId="{87AF0CFE-4A3D-46A8-BAC6-BFBC90AD6C72}"/>
    <dgm:cxn modelId="{3E888FAF-B20A-454F-8DEF-A30FD74EAF09}" type="presOf" srcId="{418225D2-1505-40CC-94DA-223E8984296C}" destId="{7E3265F1-C61D-4796-8734-338E8EED0A05}" srcOrd="0" destOrd="0" presId="urn:microsoft.com/office/officeart/2005/8/layout/hierarchy2"/>
    <dgm:cxn modelId="{F0919BE2-007E-402F-8E8D-BC265B33B231}" srcId="{B5731213-170B-44E6-9355-484847CCE71D}" destId="{B095917D-F352-46A4-869E-968082189E99}" srcOrd="0" destOrd="0" parTransId="{418225D2-1505-40CC-94DA-223E8984296C}" sibTransId="{5685AB8D-87F4-4C49-B493-DA8BB130A505}"/>
    <dgm:cxn modelId="{F8D278E6-0637-4789-B2AB-B93AE1FAB29E}" type="presOf" srcId="{418225D2-1505-40CC-94DA-223E8984296C}" destId="{75A63E1E-C5E5-49FF-B28C-6EDA5C1471EE}" srcOrd="1" destOrd="0" presId="urn:microsoft.com/office/officeart/2005/8/layout/hierarchy2"/>
    <dgm:cxn modelId="{1F5F9BEE-8540-4A08-9FF7-CCFBB008834A}" type="presOf" srcId="{2F7F31C6-DF8C-4CF0-AE58-C9842369C643}" destId="{D090782F-944E-45A9-9233-81324C7B82EA}" srcOrd="0" destOrd="0" presId="urn:microsoft.com/office/officeart/2005/8/layout/hierarchy2"/>
    <dgm:cxn modelId="{467079F3-EC8B-4210-BC80-4679512E3B45}" type="presOf" srcId="{16294534-B116-420D-8A4D-D13FA360A940}" destId="{D115E8B6-E327-4041-9C82-86BAB4E3FD67}" srcOrd="1" destOrd="0" presId="urn:microsoft.com/office/officeart/2005/8/layout/hierarchy2"/>
    <dgm:cxn modelId="{82FE8404-1BEA-4AC1-9D92-91D755F912AF}" type="presParOf" srcId="{27DD6090-65A9-4FB1-8145-BC01394762DC}" destId="{92583751-8EDF-4E4D-90CA-DB5C9B94F882}" srcOrd="0" destOrd="0" presId="urn:microsoft.com/office/officeart/2005/8/layout/hierarchy2"/>
    <dgm:cxn modelId="{338ED321-3554-4A53-B047-12BF67C49FEC}" type="presParOf" srcId="{92583751-8EDF-4E4D-90CA-DB5C9B94F882}" destId="{8CE7B3D4-F57F-471D-8336-34111418739C}" srcOrd="0" destOrd="0" presId="urn:microsoft.com/office/officeart/2005/8/layout/hierarchy2"/>
    <dgm:cxn modelId="{33DD668E-EA0C-43C4-ADCF-C091F142DB84}" type="presParOf" srcId="{92583751-8EDF-4E4D-90CA-DB5C9B94F882}" destId="{39B25F90-0627-4EEE-967E-1BDCFC844AFE}" srcOrd="1" destOrd="0" presId="urn:microsoft.com/office/officeart/2005/8/layout/hierarchy2"/>
    <dgm:cxn modelId="{949BB9B3-0D9D-40BD-B6E5-0500F9A429C4}" type="presParOf" srcId="{39B25F90-0627-4EEE-967E-1BDCFC844AFE}" destId="{7E3265F1-C61D-4796-8734-338E8EED0A05}" srcOrd="0" destOrd="0" presId="urn:microsoft.com/office/officeart/2005/8/layout/hierarchy2"/>
    <dgm:cxn modelId="{882B1619-A681-4796-9DB0-9FD5F0557971}" type="presParOf" srcId="{7E3265F1-C61D-4796-8734-338E8EED0A05}" destId="{75A63E1E-C5E5-49FF-B28C-6EDA5C1471EE}" srcOrd="0" destOrd="0" presId="urn:microsoft.com/office/officeart/2005/8/layout/hierarchy2"/>
    <dgm:cxn modelId="{252D0425-C523-4CE5-AFD9-639236AEE851}" type="presParOf" srcId="{39B25F90-0627-4EEE-967E-1BDCFC844AFE}" destId="{17442256-08AC-463C-B857-A135D069927B}" srcOrd="1" destOrd="0" presId="urn:microsoft.com/office/officeart/2005/8/layout/hierarchy2"/>
    <dgm:cxn modelId="{A08E0898-E5DD-4688-B338-B9568655E9A0}" type="presParOf" srcId="{17442256-08AC-463C-B857-A135D069927B}" destId="{336A4B69-20B2-4860-913F-3955E7F65A16}" srcOrd="0" destOrd="0" presId="urn:microsoft.com/office/officeart/2005/8/layout/hierarchy2"/>
    <dgm:cxn modelId="{474E66CF-A3A5-44EC-8B9A-0D3D427572CE}" type="presParOf" srcId="{17442256-08AC-463C-B857-A135D069927B}" destId="{0CF99431-9687-4774-ADD9-49F8264CED95}" srcOrd="1" destOrd="0" presId="urn:microsoft.com/office/officeart/2005/8/layout/hierarchy2"/>
    <dgm:cxn modelId="{219073CA-2045-47A4-8343-C08DD0F1856A}" type="presParOf" srcId="{39B25F90-0627-4EEE-967E-1BDCFC844AFE}" destId="{E4AD8FB5-3FB7-4DC9-8B48-F195F2209A90}" srcOrd="2" destOrd="0" presId="urn:microsoft.com/office/officeart/2005/8/layout/hierarchy2"/>
    <dgm:cxn modelId="{C063B367-7DD2-4393-B159-1DE1EE101798}" type="presParOf" srcId="{E4AD8FB5-3FB7-4DC9-8B48-F195F2209A90}" destId="{D74C0829-4DE3-4D9A-B4AC-CA43A227797B}" srcOrd="0" destOrd="0" presId="urn:microsoft.com/office/officeart/2005/8/layout/hierarchy2"/>
    <dgm:cxn modelId="{D745C50D-F7AB-44F7-A42E-7332D2D8D817}" type="presParOf" srcId="{39B25F90-0627-4EEE-967E-1BDCFC844AFE}" destId="{B19C6062-AD27-42D2-829F-07222413CBB7}" srcOrd="3" destOrd="0" presId="urn:microsoft.com/office/officeart/2005/8/layout/hierarchy2"/>
    <dgm:cxn modelId="{D06FBCBC-5C37-44F6-A215-45574BEFBE59}" type="presParOf" srcId="{B19C6062-AD27-42D2-829F-07222413CBB7}" destId="{D090782F-944E-45A9-9233-81324C7B82EA}" srcOrd="0" destOrd="0" presId="urn:microsoft.com/office/officeart/2005/8/layout/hierarchy2"/>
    <dgm:cxn modelId="{B23A30E1-0D43-4A73-B898-D163EBFD17CE}" type="presParOf" srcId="{B19C6062-AD27-42D2-829F-07222413CBB7}" destId="{1F1EE370-3EA2-4E17-A9AA-B559E28A58EA}" srcOrd="1" destOrd="0" presId="urn:microsoft.com/office/officeart/2005/8/layout/hierarchy2"/>
    <dgm:cxn modelId="{C6C5368C-16AE-4A36-8DED-99ED88CD1A68}" type="presParOf" srcId="{39B25F90-0627-4EEE-967E-1BDCFC844AFE}" destId="{CF2824CA-BD2B-4322-999C-7BA6A9E84FE8}" srcOrd="4" destOrd="0" presId="urn:microsoft.com/office/officeart/2005/8/layout/hierarchy2"/>
    <dgm:cxn modelId="{DDA65ADF-F4A0-4C81-8843-451453D90402}" type="presParOf" srcId="{CF2824CA-BD2B-4322-999C-7BA6A9E84FE8}" destId="{D115E8B6-E327-4041-9C82-86BAB4E3FD67}" srcOrd="0" destOrd="0" presId="urn:microsoft.com/office/officeart/2005/8/layout/hierarchy2"/>
    <dgm:cxn modelId="{D3AA83CB-54F5-4848-8CAD-9269A77FD413}" type="presParOf" srcId="{39B25F90-0627-4EEE-967E-1BDCFC844AFE}" destId="{75C1C072-3AB9-43AF-8EE7-83080C0C502B}" srcOrd="5" destOrd="0" presId="urn:microsoft.com/office/officeart/2005/8/layout/hierarchy2"/>
    <dgm:cxn modelId="{9DF22227-3F71-440E-B301-BBC9D4D8E80C}" type="presParOf" srcId="{75C1C072-3AB9-43AF-8EE7-83080C0C502B}" destId="{76939C00-D7EE-4E11-93D1-A0A662517FF8}" srcOrd="0" destOrd="0" presId="urn:microsoft.com/office/officeart/2005/8/layout/hierarchy2"/>
    <dgm:cxn modelId="{D9A6CA7D-C9CF-4BAA-91EC-D0120AFAC1E6}" type="presParOf" srcId="{75C1C072-3AB9-43AF-8EE7-83080C0C502B}" destId="{4EDAD7C6-E827-4DB9-8B6B-58A5EEC71A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7B3D4-F57F-471D-8336-34111418739C}">
      <dsp:nvSpPr>
        <dsp:cNvPr id="0" name=""/>
        <dsp:cNvSpPr/>
      </dsp:nvSpPr>
      <dsp:spPr>
        <a:xfrm>
          <a:off x="20835" y="172677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TÍTULO GRADUADO EN ESO</a:t>
          </a:r>
        </a:p>
      </dsp:txBody>
      <dsp:txXfrm>
        <a:off x="64752" y="1770695"/>
        <a:ext cx="2911052" cy="1411609"/>
      </dsp:txXfrm>
    </dsp:sp>
    <dsp:sp modelId="{7E3265F1-C61D-4796-8734-338E8EED0A05}">
      <dsp:nvSpPr>
        <dsp:cNvPr id="0" name=""/>
        <dsp:cNvSpPr/>
      </dsp:nvSpPr>
      <dsp:spPr>
        <a:xfrm rot="18289469">
          <a:off x="2569220" y="1587073"/>
          <a:ext cx="210055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00559" y="27246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3566986" y="1561806"/>
        <a:ext cx="105027" cy="105027"/>
      </dsp:txXfrm>
    </dsp:sp>
    <dsp:sp modelId="{336A4B69-20B2-4860-913F-3955E7F65A16}">
      <dsp:nvSpPr>
        <dsp:cNvPr id="0" name=""/>
        <dsp:cNvSpPr/>
      </dsp:nvSpPr>
      <dsp:spPr>
        <a:xfrm>
          <a:off x="4219277" y="241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BACHILLERATO</a:t>
          </a:r>
        </a:p>
      </dsp:txBody>
      <dsp:txXfrm>
        <a:off x="4263194" y="46335"/>
        <a:ext cx="2911052" cy="1411609"/>
      </dsp:txXfrm>
    </dsp:sp>
    <dsp:sp modelId="{E4AD8FB5-3FB7-4DC9-8B48-F195F2209A90}">
      <dsp:nvSpPr>
        <dsp:cNvPr id="0" name=""/>
        <dsp:cNvSpPr/>
      </dsp:nvSpPr>
      <dsp:spPr>
        <a:xfrm>
          <a:off x="3019722" y="2449253"/>
          <a:ext cx="119955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99554" y="27246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89511" y="2446511"/>
        <a:ext cx="59977" cy="59977"/>
      </dsp:txXfrm>
    </dsp:sp>
    <dsp:sp modelId="{D090782F-944E-45A9-9233-81324C7B82EA}">
      <dsp:nvSpPr>
        <dsp:cNvPr id="0" name=""/>
        <dsp:cNvSpPr/>
      </dsp:nvSpPr>
      <dsp:spPr>
        <a:xfrm>
          <a:off x="4219277" y="172677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CICLOS FORMATIVOS DE GRADO MEDIO</a:t>
          </a:r>
        </a:p>
      </dsp:txBody>
      <dsp:txXfrm>
        <a:off x="4263194" y="1770695"/>
        <a:ext cx="2911052" cy="1411609"/>
      </dsp:txXfrm>
    </dsp:sp>
    <dsp:sp modelId="{CF2824CA-BD2B-4322-999C-7BA6A9E84FE8}">
      <dsp:nvSpPr>
        <dsp:cNvPr id="0" name=""/>
        <dsp:cNvSpPr/>
      </dsp:nvSpPr>
      <dsp:spPr>
        <a:xfrm rot="3310531">
          <a:off x="2569220" y="3311433"/>
          <a:ext cx="210055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100559" y="27246"/>
              </a:lnTo>
            </a:path>
          </a:pathLst>
        </a:custGeom>
        <a:noFill/>
        <a:ln w="15875" cap="rnd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3566986" y="3286165"/>
        <a:ext cx="105027" cy="105027"/>
      </dsp:txXfrm>
    </dsp:sp>
    <dsp:sp modelId="{76939C00-D7EE-4E11-93D1-A0A662517FF8}">
      <dsp:nvSpPr>
        <dsp:cNvPr id="0" name=""/>
        <dsp:cNvSpPr/>
      </dsp:nvSpPr>
      <dsp:spPr>
        <a:xfrm>
          <a:off x="4219277" y="3451138"/>
          <a:ext cx="2998886" cy="1499443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MUNDO LABORAL</a:t>
          </a:r>
        </a:p>
      </dsp:txBody>
      <dsp:txXfrm>
        <a:off x="4263194" y="3495055"/>
        <a:ext cx="2911052" cy="1411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5914E-5C33-445D-9744-E2A86BCBA6D2}" type="datetimeFigureOut">
              <a:rPr lang="es-ES" smtClean="0"/>
              <a:pPr/>
              <a:t>19/05/2020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3D9F9-2975-47F9-8B94-B987E1A028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0D55B1-69DD-4FB9-A5D6-A451D7DB38CC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8A7C45C5-8532-4807-B425-8DC0F28EB32D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ED923353-C971-490D-B628-C129568D9E1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51447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43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29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514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68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564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379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F9805-7303-43A8-80F1-3121C066B479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2F9C0-124F-4092-BDED-7D803E8997E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6709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5DEB1-6814-489D-A6A2-1D9485D3C78D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31F261-6A63-45D5-8ACE-112E863F8ED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0594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6353E-B243-44FE-8632-8FB253083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36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26BECF3A-DF99-4892-9C84-8241933AAEF0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901D15D0-B3B6-4651-8602-6667B08407A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296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C654D-FEB6-4FEC-AFC0-B277D4A0C8F3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737F295E-70B3-4D6A-BF2F-91BC683F19E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89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B29AC-9A06-45AE-925B-27A3A7FD6ABA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AD437-B5AF-4B09-8CC2-2C64B83588D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2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50D97-292D-4ACA-8BC3-005B3670206A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DCEAC-086C-44DA-9259-D1E884102C5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38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0D60B-F5BC-41EF-988E-235229D971A7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DE8AD-B709-43EB-9EFC-9FA2F02E03C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2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44944F-6E51-498B-8C22-9BF023AB298D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40BF90-4507-4488-82AA-7F544D36281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14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A6C006-6F56-4332-AAB9-E1588F173853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D69BE4-86F7-44D5-A48A-34C0497AC40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24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BCA86DE-B955-4A40-BB75-228F966B747B}" type="datetimeFigureOut">
              <a:rPr lang="es-ES" smtClean="0"/>
              <a:pPr>
                <a:defRPr/>
              </a:pPr>
              <a:t>19/05/2020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E36B6F1-B761-4975-9269-62990D13F8F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632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32619" y="1958975"/>
            <a:ext cx="7772400" cy="1470025"/>
          </a:xfrm>
        </p:spPr>
        <p:txBody>
          <a:bodyPr/>
          <a:lstStyle/>
          <a:p>
            <a:pPr algn="r" eaLnBrk="1" hangingPunct="1"/>
            <a:r>
              <a:rPr lang="es-ES" b="1" dirty="0">
                <a:solidFill>
                  <a:srgbClr val="990000"/>
                </a:solidFill>
              </a:rPr>
              <a:t>Familias 3º ESO</a:t>
            </a:r>
            <a:br>
              <a:rPr lang="es-ES" b="1" dirty="0">
                <a:solidFill>
                  <a:srgbClr val="990000"/>
                </a:solidFill>
              </a:rPr>
            </a:br>
            <a:r>
              <a:rPr lang="es-ES" b="1" dirty="0">
                <a:solidFill>
                  <a:srgbClr val="990000"/>
                </a:solidFill>
              </a:rPr>
              <a:t>CURSO 2019-2020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39752" y="3789040"/>
            <a:ext cx="6400800" cy="175260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Tx/>
              <a:buNone/>
            </a:pPr>
            <a:endParaRPr lang="es-ES" sz="2400" dirty="0">
              <a:solidFill>
                <a:srgbClr val="99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s-ES" sz="2400" dirty="0">
              <a:solidFill>
                <a:srgbClr val="990000"/>
              </a:solidFill>
            </a:endParaRPr>
          </a:p>
          <a:p>
            <a:pPr marL="0" indent="0" algn="r" eaLnBrk="1" hangingPunct="1">
              <a:buFontTx/>
              <a:buNone/>
            </a:pPr>
            <a:r>
              <a:rPr lang="es-ES" sz="2400" b="1" dirty="0">
                <a:solidFill>
                  <a:srgbClr val="990000"/>
                </a:solidFill>
              </a:rPr>
              <a:t>FEFC. COLEGIO SANTA CATALINA DE SENA (MADRID)</a:t>
            </a:r>
          </a:p>
        </p:txBody>
      </p:sp>
      <p:pic>
        <p:nvPicPr>
          <p:cNvPr id="2052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44824"/>
            <a:ext cx="126523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823912"/>
          </a:xfrm>
        </p:spPr>
        <p:txBody>
          <a:bodyPr/>
          <a:lstStyle/>
          <a:p>
            <a:pPr>
              <a:defRPr/>
            </a:pPr>
            <a:r>
              <a:rPr lang="es-ES" sz="320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Evaluación final de la etapa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755576" y="855522"/>
            <a:ext cx="8572500" cy="4416425"/>
          </a:xfrm>
        </p:spPr>
        <p:txBody>
          <a:bodyPr>
            <a:normAutofit/>
          </a:bodyPr>
          <a:lstStyle/>
          <a:p>
            <a:r>
              <a:rPr lang="es-ES" sz="2000" kern="0" dirty="0"/>
              <a:t>No es vinculante para la obtención del título.</a:t>
            </a:r>
          </a:p>
          <a:p>
            <a:r>
              <a:rPr lang="es-ES" sz="2000" kern="0" dirty="0"/>
              <a:t>CENSAL: aplicación y corrección EXTERNA en todos los centros</a:t>
            </a:r>
          </a:p>
          <a:p>
            <a:r>
              <a:rPr lang="es-ES" sz="2000" kern="0" dirty="0"/>
              <a:t>MUESTRAL:</a:t>
            </a:r>
          </a:p>
          <a:p>
            <a:pPr lvl="1"/>
            <a:r>
              <a:rPr lang="es-ES" sz="2000" kern="0" dirty="0">
                <a:solidFill>
                  <a:schemeClr val="tx1"/>
                </a:solidFill>
              </a:rPr>
              <a:t>Aplicación y corrección EXTERNA en los centros seleccionados en la muestra</a:t>
            </a:r>
          </a:p>
          <a:p>
            <a:pPr lvl="1"/>
            <a:r>
              <a:rPr lang="es-ES" sz="2000" kern="0" dirty="0">
                <a:solidFill>
                  <a:schemeClr val="tx1"/>
                </a:solidFill>
              </a:rPr>
              <a:t>Aplicación y corrección INTERNA en el resto de centros </a:t>
            </a:r>
          </a:p>
          <a:p>
            <a:pPr>
              <a:buNone/>
            </a:pPr>
            <a:endParaRPr lang="es-ES" sz="2200" dirty="0">
              <a:latin typeface="Arial" charset="0"/>
              <a:cs typeface="Arial" charset="0"/>
            </a:endParaRPr>
          </a:p>
        </p:txBody>
      </p:sp>
      <p:pic>
        <p:nvPicPr>
          <p:cNvPr id="16388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86969"/>
            <a:ext cx="8201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1074256" y="4953178"/>
            <a:ext cx="75608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000" kern="0" dirty="0">
                <a:latin typeface="+mn-lt"/>
                <a:cs typeface="+mn-cs"/>
              </a:rPr>
              <a:t> </a:t>
            </a:r>
            <a:r>
              <a:rPr lang="es-ES" kern="0" dirty="0"/>
              <a:t>Fecha de la prueba: abril</a:t>
            </a:r>
          </a:p>
          <a:p>
            <a:pPr>
              <a:buFont typeface="Arial" pitchFamily="34" charset="0"/>
              <a:buChar char="•"/>
            </a:pPr>
            <a:r>
              <a:rPr lang="es-ES" sz="2000" kern="0" dirty="0">
                <a:latin typeface="+mn-lt"/>
                <a:cs typeface="+mn-cs"/>
              </a:rPr>
              <a:t> </a:t>
            </a:r>
            <a:r>
              <a:rPr lang="es-ES" kern="0" dirty="0"/>
              <a:t>Se va a evaluar:</a:t>
            </a:r>
          </a:p>
          <a:p>
            <a:r>
              <a:rPr lang="es-ES" kern="0" dirty="0"/>
              <a:t>	Lengua, Inglés, Matemáticas y la competencia social y cívica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5616" y="90872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METODOLOGÍAS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14411" y="1871241"/>
            <a:ext cx="727280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400" dirty="0">
                <a:latin typeface="Calibri" pitchFamily="34" charset="0"/>
                <a:cs typeface="Arial" pitchFamily="34" charset="0"/>
              </a:rPr>
              <a:t>Trabajo cooperativo (en todas las asignaturas)</a:t>
            </a:r>
          </a:p>
          <a:p>
            <a:pPr>
              <a:buFont typeface="Wingdings" pitchFamily="2" charset="2"/>
              <a:buChar char="ü"/>
            </a:pPr>
            <a:endParaRPr lang="es-ES" sz="2400" dirty="0">
              <a:latin typeface="Calibri" pitchFamily="34" charset="0"/>
              <a:cs typeface="Arial" pitchFamily="34" charset="0"/>
            </a:endParaRPr>
          </a:p>
          <a:p>
            <a:pPr lvl="1"/>
            <a:endParaRPr lang="es-ES" sz="19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PBL (Aprendizaje basado en problemas)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Desarrollo del pensamiento lógico y abstracto</a:t>
            </a:r>
          </a:p>
          <a:p>
            <a:endParaRPr lang="es-ES" sz="24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Otras metodologías: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Calibri" pitchFamily="34" charset="0"/>
                <a:cs typeface="Arial" pitchFamily="34" charset="0"/>
              </a:rPr>
              <a:t>Kahoot</a:t>
            </a:r>
            <a:r>
              <a:rPr lang="es-ES" sz="2400" dirty="0">
                <a:latin typeface="Calibri" pitchFamily="34" charset="0"/>
                <a:cs typeface="Arial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Calibri" pitchFamily="34" charset="0"/>
                <a:cs typeface="Arial" pitchFamily="34" charset="0"/>
              </a:rPr>
              <a:t>Flipped</a:t>
            </a:r>
            <a:r>
              <a:rPr lang="es-ES" sz="24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sz="2400" dirty="0" err="1">
                <a:latin typeface="Calibri" pitchFamily="34" charset="0"/>
                <a:cs typeface="Arial" pitchFamily="34" charset="0"/>
              </a:rPr>
              <a:t>Classroom</a:t>
            </a:r>
            <a:r>
              <a:rPr lang="es-ES" sz="2400" dirty="0">
                <a:latin typeface="Calibri" pitchFamily="34" charset="0"/>
                <a:cs typeface="Arial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Proyectos. 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Realidad virtual</a:t>
            </a:r>
          </a:p>
        </p:txBody>
      </p:sp>
      <p:pic>
        <p:nvPicPr>
          <p:cNvPr id="4100" name="Picture 4" descr="Resultado de imagen de kaho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603923"/>
            <a:ext cx="3240360" cy="1822703"/>
          </a:xfrm>
          <a:prstGeom prst="rect">
            <a:avLst/>
          </a:prstGeom>
          <a:noFill/>
        </p:spPr>
      </p:pic>
      <p:pic>
        <p:nvPicPr>
          <p:cNvPr id="5" name="Picture 6" descr="LOGO_Nuevo_pequeño">
            <a:extLst>
              <a:ext uri="{FF2B5EF4-FFF2-40B4-BE49-F238E27FC236}">
                <a16:creationId xmlns:a16="http://schemas.microsoft.com/office/drawing/2014/main" id="{330CA166-ADDE-4405-A93B-E198FBE9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EVALUACIÓN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82133" y="2132856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900" dirty="0">
                <a:latin typeface="Calibri" pitchFamily="34" charset="0"/>
                <a:cs typeface="Arial" pitchFamily="34" charset="0"/>
              </a:rPr>
              <a:t> </a:t>
            </a:r>
            <a:r>
              <a:rPr lang="es-ES" sz="2400" dirty="0">
                <a:latin typeface="Calibri" pitchFamily="34" charset="0"/>
                <a:cs typeface="Arial" pitchFamily="34" charset="0"/>
              </a:rPr>
              <a:t>Tres evaluaciones, recuperaciones, examen global (principios de junio) y prueba extraordinaria (finales de junio)</a:t>
            </a:r>
          </a:p>
          <a:p>
            <a:endParaRPr lang="es-ES" sz="2400" dirty="0"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Evaluación: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Competencias (ejercicios y prueba o trabajo competencial)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Formativa (diario de sesiones 30% de la nota)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Trabajo cooperativo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Pruebas escritas (de cada tema y global de evaluación)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PBL (aprendizaje basado en problemas)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Arial" pitchFamily="34" charset="0"/>
              </a:rPr>
              <a:t> Expresión oral</a:t>
            </a:r>
            <a:endParaRPr lang="es-ES" sz="2400" dirty="0">
              <a:latin typeface="Calibri" pitchFamily="34" charset="0"/>
            </a:endParaRPr>
          </a:p>
          <a:p>
            <a:endParaRPr lang="es-ES" dirty="0"/>
          </a:p>
        </p:txBody>
      </p:sp>
      <p:pic>
        <p:nvPicPr>
          <p:cNvPr id="4" name="4 Imagen" descr="Logo nuevo recortado.JPG">
            <a:extLst>
              <a:ext uri="{FF2B5EF4-FFF2-40B4-BE49-F238E27FC236}">
                <a16:creationId xmlns:a16="http://schemas.microsoft.com/office/drawing/2014/main" id="{C5F84BC3-3690-4F51-9B21-4BAE009A59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661025"/>
            <a:ext cx="930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1683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6206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kumimoji="0" lang="es-ES" sz="3200" b="1" i="0" u="none" strike="noStrike" kern="1200" baseline="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pPr>
            <a:r>
              <a:rPr lang="es-ES" sz="2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Proyecto Bilingüe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002828" y="1143908"/>
            <a:ext cx="72728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pitchFamily="34" charset="0"/>
                <a:cs typeface="Calibri" pitchFamily="34" charset="0"/>
              </a:rPr>
              <a:t>4º ESO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 Inglés (4 horas).</a:t>
            </a:r>
          </a:p>
          <a:p>
            <a:pPr lvl="1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 Educación física (2 horas)</a:t>
            </a:r>
          </a:p>
          <a:p>
            <a:pPr lvl="1">
              <a:buFontTx/>
              <a:buChar char="-"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Economía (3 horas)</a:t>
            </a:r>
          </a:p>
          <a:p>
            <a:pPr lvl="1"/>
            <a:r>
              <a:rPr lang="es-ES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 Erasmus +</a:t>
            </a:r>
          </a:p>
          <a:p>
            <a:pPr lvl="1"/>
            <a:r>
              <a:rPr lang="es-ES" sz="2400" dirty="0">
                <a:latin typeface="Calibri" pitchFamily="34" charset="0"/>
                <a:cs typeface="Calibri" pitchFamily="34" charset="0"/>
              </a:rPr>
              <a:t>	(Intercambio colegio holandés)</a:t>
            </a:r>
          </a:p>
          <a:p>
            <a:pPr lvl="1"/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Profesora nativa (1 hora)</a:t>
            </a:r>
          </a:p>
          <a:p>
            <a:pPr lvl="1">
              <a:buFontTx/>
              <a:buChar char="-"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Exámenes Cambridge</a:t>
            </a:r>
          </a:p>
          <a:p>
            <a:pPr lvl="1">
              <a:buFontTx/>
              <a:buChar char="-"/>
            </a:pP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Bachillerato Dual</a:t>
            </a:r>
          </a:p>
          <a:p>
            <a:pPr lvl="1"/>
            <a:endParaRPr lang="es-E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4 Imagen" descr="Logo nuevo recortado.JPG">
            <a:extLst>
              <a:ext uri="{FF2B5EF4-FFF2-40B4-BE49-F238E27FC236}">
                <a16:creationId xmlns:a16="http://schemas.microsoft.com/office/drawing/2014/main" id="{6ACCB272-5A32-465A-9667-9A00526FA2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661025"/>
            <a:ext cx="9302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Resultado de imagen de proyecto biling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1813" y="2344529"/>
            <a:ext cx="3812187" cy="18002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5157192"/>
            <a:ext cx="256462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Curso 2018-19\Reuniones padres (marzoabril2919)\cache_15171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628800"/>
            <a:ext cx="2235200" cy="635000"/>
          </a:xfrm>
          <a:prstGeom prst="rect">
            <a:avLst/>
          </a:prstGeom>
          <a:noFill/>
        </p:spPr>
      </p:pic>
      <p:pic>
        <p:nvPicPr>
          <p:cNvPr id="8" name="Picture 2" descr="Resultado de imagen de examenes cambrid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2852936"/>
            <a:ext cx="1371600" cy="1952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05273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kumimoji="0" lang="es-ES" sz="3200" b="1" i="0" u="none" strike="noStrike" kern="1200" baseline="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defRPr>
            </a:pPr>
            <a:r>
              <a:rPr lang="es-ES" sz="2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Proyecto TIC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43608" y="1927136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/>
              <a:t> </a:t>
            </a:r>
            <a:r>
              <a:rPr lang="es-ES" sz="2400" dirty="0" err="1">
                <a:latin typeface="Calibri" pitchFamily="34" charset="0"/>
              </a:rPr>
              <a:t>Tablets</a:t>
            </a:r>
            <a:r>
              <a:rPr lang="es-ES" sz="2400" dirty="0">
                <a:latin typeface="Calibri" pitchFamily="34" charset="0"/>
              </a:rPr>
              <a:t> cooperativas</a:t>
            </a:r>
          </a:p>
          <a:p>
            <a:endParaRPr 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2400" dirty="0">
                <a:latin typeface="Calibri" pitchFamily="34" charset="0"/>
              </a:rPr>
              <a:t>Dos aulas de informática</a:t>
            </a:r>
          </a:p>
          <a:p>
            <a:endParaRPr 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2400" dirty="0">
                <a:latin typeface="Calibri" pitchFamily="34" charset="0"/>
              </a:rPr>
              <a:t> Proyector en cada clase</a:t>
            </a:r>
          </a:p>
          <a:p>
            <a:pPr>
              <a:buFontTx/>
              <a:buChar char="-"/>
            </a:pPr>
            <a:endParaRPr 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2400" dirty="0">
                <a:latin typeface="Calibri" pitchFamily="34" charset="0"/>
              </a:rPr>
              <a:t> Google </a:t>
            </a:r>
            <a:r>
              <a:rPr lang="es-ES" sz="2400" dirty="0" err="1">
                <a:latin typeface="Calibri" pitchFamily="34" charset="0"/>
              </a:rPr>
              <a:t>Classroom</a:t>
            </a:r>
            <a:endParaRPr lang="es-ES" sz="2400" dirty="0">
              <a:latin typeface="Calibri" pitchFamily="34" charset="0"/>
            </a:endParaRPr>
          </a:p>
          <a:p>
            <a:endParaRPr lang="es-ES" sz="2400" dirty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s-ES" sz="2400" dirty="0">
                <a:latin typeface="Calibri" pitchFamily="34" charset="0"/>
              </a:rPr>
              <a:t> Cuenta </a:t>
            </a:r>
            <a:r>
              <a:rPr lang="es-ES" sz="2400" dirty="0" err="1">
                <a:latin typeface="Calibri" pitchFamily="34" charset="0"/>
              </a:rPr>
              <a:t>google</a:t>
            </a:r>
            <a:r>
              <a:rPr lang="es-ES" sz="2400" dirty="0">
                <a:latin typeface="Calibri" pitchFamily="34" charset="0"/>
              </a:rPr>
              <a:t> educativa</a:t>
            </a:r>
          </a:p>
          <a:p>
            <a:pPr lvl="1"/>
            <a:r>
              <a:rPr lang="es-ES" sz="2400" dirty="0">
                <a:latin typeface="Calibri" pitchFamily="34" charset="0"/>
              </a:rPr>
              <a:t>nombre@dominicasmadrid.es</a:t>
            </a:r>
          </a:p>
        </p:txBody>
      </p:sp>
      <p:sp>
        <p:nvSpPr>
          <p:cNvPr id="30722" name="AutoShape 2" descr="Resultado de imagen de google classro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24" name="Picture 4" descr="Resultado de imagen de google classr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437112"/>
            <a:ext cx="2160240" cy="2160241"/>
          </a:xfrm>
          <a:prstGeom prst="rect">
            <a:avLst/>
          </a:prstGeom>
          <a:noFill/>
        </p:spPr>
      </p:pic>
      <p:pic>
        <p:nvPicPr>
          <p:cNvPr id="30726" name="Picture 6" descr="Resultado de imagen de tablet samsung galaxy tab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16832"/>
            <a:ext cx="3314262" cy="2376264"/>
          </a:xfrm>
          <a:prstGeom prst="rect">
            <a:avLst/>
          </a:prstGeom>
          <a:noFill/>
        </p:spPr>
      </p:pic>
      <p:pic>
        <p:nvPicPr>
          <p:cNvPr id="7" name="Picture 6" descr="LOGO_Nuevo_pequeño">
            <a:extLst>
              <a:ext uri="{FF2B5EF4-FFF2-40B4-BE49-F238E27FC236}">
                <a16:creationId xmlns:a16="http://schemas.microsoft.com/office/drawing/2014/main" id="{F552EAB2-1036-4157-B788-73D90EF7D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353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55575"/>
            <a:ext cx="8229600" cy="1143000"/>
          </a:xfrm>
        </p:spPr>
        <p:txBody>
          <a:bodyPr/>
          <a:lstStyle/>
          <a:p>
            <a:r>
              <a:rPr lang="es-ES" sz="2800" kern="12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Proyecto de mediación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667743"/>
            <a:ext cx="8229600" cy="4302125"/>
          </a:xfrm>
        </p:spPr>
        <p:txBody>
          <a:bodyPr>
            <a:noAutofit/>
          </a:bodyPr>
          <a:lstStyle/>
          <a:p>
            <a:r>
              <a:rPr lang="es-ES" sz="1400" dirty="0">
                <a:latin typeface="Calibri" pitchFamily="34" charset="0"/>
              </a:rPr>
              <a:t>Comenzamos en el curso 2016-2017</a:t>
            </a:r>
          </a:p>
          <a:p>
            <a:pPr lvl="1"/>
            <a:r>
              <a:rPr lang="es-ES" sz="1400" dirty="0">
                <a:latin typeface="Calibri" pitchFamily="34" charset="0"/>
              </a:rPr>
              <a:t>Elección de mediadores.</a:t>
            </a:r>
          </a:p>
          <a:p>
            <a:pPr lvl="1"/>
            <a:r>
              <a:rPr lang="es-ES" sz="1400" dirty="0">
                <a:latin typeface="Calibri" pitchFamily="34" charset="0"/>
              </a:rPr>
              <a:t>Formación (dos cursos)</a:t>
            </a:r>
          </a:p>
          <a:p>
            <a:r>
              <a:rPr lang="es-ES" sz="1400" dirty="0">
                <a:latin typeface="Calibri" pitchFamily="34" charset="0"/>
              </a:rPr>
              <a:t>En el curso 2017-2018</a:t>
            </a:r>
          </a:p>
          <a:p>
            <a:pPr lvl="1"/>
            <a:r>
              <a:rPr lang="es-ES" sz="1400" dirty="0">
                <a:latin typeface="Calibri" pitchFamily="34" charset="0"/>
              </a:rPr>
              <a:t>Mediadores formados</a:t>
            </a:r>
          </a:p>
          <a:p>
            <a:pPr lvl="1"/>
            <a:r>
              <a:rPr lang="es-ES" sz="1400" dirty="0">
                <a:latin typeface="Calibri" pitchFamily="34" charset="0"/>
              </a:rPr>
              <a:t>Primeras mediaciones</a:t>
            </a:r>
          </a:p>
          <a:p>
            <a:r>
              <a:rPr lang="es-ES" sz="1400" dirty="0">
                <a:latin typeface="Calibri" pitchFamily="34" charset="0"/>
              </a:rPr>
              <a:t>En el curso 2018-2019</a:t>
            </a:r>
          </a:p>
          <a:p>
            <a:pPr lvl="1"/>
            <a:r>
              <a:rPr lang="es-ES" sz="1400" dirty="0">
                <a:latin typeface="Calibri" pitchFamily="34" charset="0"/>
              </a:rPr>
              <a:t>Mediaciones</a:t>
            </a:r>
          </a:p>
          <a:p>
            <a:pPr lvl="1"/>
            <a:r>
              <a:rPr lang="es-ES" sz="1400" dirty="0">
                <a:latin typeface="Calibri" pitchFamily="34" charset="0"/>
              </a:rPr>
              <a:t>Sesión sobre acoso en redes sociales</a:t>
            </a:r>
          </a:p>
          <a:p>
            <a:pPr lvl="1"/>
            <a:r>
              <a:rPr lang="es-ES" sz="1400" dirty="0">
                <a:latin typeface="Calibri" pitchFamily="34" charset="0"/>
              </a:rPr>
              <a:t>Incorporación alumnos de 2º ESO</a:t>
            </a:r>
          </a:p>
          <a:p>
            <a:r>
              <a:rPr lang="es-ES" sz="1400" dirty="0">
                <a:latin typeface="Calibri" pitchFamily="34" charset="0"/>
              </a:rPr>
              <a:t>En el curso 2019-2020</a:t>
            </a:r>
          </a:p>
          <a:p>
            <a:pPr lvl="1"/>
            <a:r>
              <a:rPr lang="es-ES" sz="1400" dirty="0">
                <a:latin typeface="Calibri" pitchFamily="34" charset="0"/>
              </a:rPr>
              <a:t>Formación de alumnos 2º ESO</a:t>
            </a:r>
          </a:p>
          <a:p>
            <a:pPr lvl="1"/>
            <a:r>
              <a:rPr lang="es-ES" sz="1400" dirty="0">
                <a:latin typeface="Calibri" pitchFamily="34" charset="0"/>
              </a:rPr>
              <a:t>Mediaciones</a:t>
            </a:r>
          </a:p>
          <a:p>
            <a:r>
              <a:rPr lang="es-ES" sz="1400" dirty="0">
                <a:latin typeface="Calibri" pitchFamily="34" charset="0"/>
              </a:rPr>
              <a:t>Prevención  y concienciación (charlas al resto de alumnos)</a:t>
            </a:r>
          </a:p>
          <a:p>
            <a:pPr>
              <a:buNone/>
            </a:pPr>
            <a:endParaRPr lang="es-ES" sz="1400" dirty="0">
              <a:latin typeface="Calibri" pitchFamily="34" charset="0"/>
            </a:endParaRPr>
          </a:p>
          <a:p>
            <a:r>
              <a:rPr lang="es-ES" sz="1400" dirty="0">
                <a:latin typeface="Calibri" pitchFamily="34" charset="0"/>
              </a:rPr>
              <a:t>Formación de alumnos de 1º y 2º ESO.</a:t>
            </a:r>
          </a:p>
        </p:txBody>
      </p:sp>
      <p:pic>
        <p:nvPicPr>
          <p:cNvPr id="1027" name="Picture 3" descr="F:\Curso 2018-19\Mediación\logo_mediacion_definitiv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734272"/>
            <a:ext cx="2123728" cy="2123728"/>
          </a:xfrm>
          <a:prstGeom prst="rect">
            <a:avLst/>
          </a:prstGeom>
          <a:noFill/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BF22DA0-FDBF-4529-B964-217C6AEB4C4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68275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511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9848"/>
          </a:xfrm>
        </p:spPr>
        <p:txBody>
          <a:bodyPr/>
          <a:lstStyle/>
          <a:p>
            <a:r>
              <a:rPr lang="es-ES" sz="2800" kern="1200" dirty="0">
                <a:solidFill>
                  <a:srgbClr val="4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Proyecto APS (Curso 2019-2020)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65880" y="1656521"/>
            <a:ext cx="7776864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s-ES" sz="2400" dirty="0">
                <a:latin typeface="Calibri" pitchFamily="34" charset="0"/>
              </a:rPr>
              <a:t> </a:t>
            </a:r>
            <a:r>
              <a:rPr lang="es-ES" dirty="0">
                <a:latin typeface="Calibri" pitchFamily="34" charset="0"/>
              </a:rPr>
              <a:t>Proyecto de aprendizaje y servicio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dirty="0">
                <a:latin typeface="Calibri" pitchFamily="34" charset="0"/>
              </a:rPr>
              <a:t> Una propuesta educativa que combina procesos de aprendizaje y de servicio a la comunidad.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err="1">
                <a:latin typeface="Calibri" pitchFamily="34" charset="0"/>
              </a:rPr>
              <a:t>Basuraleza</a:t>
            </a:r>
            <a:r>
              <a:rPr lang="es-ES" dirty="0">
                <a:latin typeface="Calibri" pitchFamily="34" charset="0"/>
              </a:rPr>
              <a:t> (1º y 3º ESO)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dirty="0">
                <a:latin typeface="Calibri" pitchFamily="34" charset="0"/>
              </a:rPr>
              <a:t> Campaña donación de sangre (4º ESO)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s-ES" dirty="0">
                <a:latin typeface="Calibri" pitchFamily="34" charset="0"/>
              </a:rPr>
              <a:t> Proyecto “salva una vida” en 2º ESO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69" y="4509120"/>
            <a:ext cx="2494939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Escritorio\Fotos ApS\IMG_20190322_14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861048"/>
            <a:ext cx="3187952" cy="2390964"/>
          </a:xfrm>
          <a:prstGeom prst="rect">
            <a:avLst/>
          </a:prstGeom>
          <a:noFill/>
        </p:spPr>
      </p:pic>
      <p:pic>
        <p:nvPicPr>
          <p:cNvPr id="6" name="5 Imagen" descr="G:\Escritorio\Fotos ApS\IMG_20190322_1106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797152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_Nuevo_pequeño">
            <a:extLst>
              <a:ext uri="{FF2B5EF4-FFF2-40B4-BE49-F238E27FC236}">
                <a16:creationId xmlns:a16="http://schemas.microsoft.com/office/drawing/2014/main" id="{93491A4F-3805-4622-AF05-0628EDAF7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7A9A0A4F-C40D-4047-925C-DB7FA0A04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30731"/>
              </p:ext>
            </p:extLst>
          </p:nvPr>
        </p:nvGraphicFramePr>
        <p:xfrm>
          <a:off x="1115616" y="795634"/>
          <a:ext cx="7783016" cy="561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>
            <a:extLst>
              <a:ext uri="{FF2B5EF4-FFF2-40B4-BE49-F238E27FC236}">
                <a16:creationId xmlns:a16="http://schemas.microsoft.com/office/drawing/2014/main" id="{91FB9653-6A6C-427C-84E3-0A85D235F8BE}"/>
              </a:ext>
            </a:extLst>
          </p:cNvPr>
          <p:cNvSpPr txBox="1"/>
          <p:nvPr/>
        </p:nvSpPr>
        <p:spPr>
          <a:xfrm>
            <a:off x="971600" y="25901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ts val="300"/>
              </a:spcBef>
              <a:buClr>
                <a:schemeClr val="accent3"/>
              </a:buClr>
            </a:pPr>
            <a: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% de Titulados en ESO</a:t>
            </a:r>
          </a:p>
        </p:txBody>
      </p:sp>
      <p:pic>
        <p:nvPicPr>
          <p:cNvPr id="5" name="Picture 6" descr="LOGO_Nuevo_pequeño">
            <a:extLst>
              <a:ext uri="{FF2B5EF4-FFF2-40B4-BE49-F238E27FC236}">
                <a16:creationId xmlns:a16="http://schemas.microsoft.com/office/drawing/2014/main" id="{7D5DEA7C-7CED-4336-8E1E-E4315662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86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913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es-ES" sz="28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Informes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>
          <a:xfrm>
            <a:off x="755576" y="1359983"/>
            <a:ext cx="8229600" cy="4416425"/>
          </a:xfrm>
        </p:spPr>
        <p:txBody>
          <a:bodyPr/>
          <a:lstStyle/>
          <a:p>
            <a:r>
              <a:rPr lang="es-ES" sz="2200" dirty="0">
                <a:latin typeface="Arial" charset="0"/>
                <a:cs typeface="Arial" charset="0"/>
              </a:rPr>
              <a:t>Al finalizar cada uno de los cursos de ESO se entregará a los padres o tutores legales de cada alumno un consejo orientador, que incluirá un informe sobre el grado de logro de los objetivos y la adquisición de las competencias, así como una propuesta del itinerario más adecuado a seguir, que podrá incluir la incorporación a un Programa de mejora del aprendizaje , o a un ciclo de Formación profesional básica (antiguo PCPI)</a:t>
            </a:r>
          </a:p>
        </p:txBody>
      </p:sp>
      <p:pic>
        <p:nvPicPr>
          <p:cNvPr id="13316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77640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97" name="Group 77"/>
          <p:cNvGraphicFramePr>
            <a:graphicFrameLocks noGrp="1"/>
          </p:cNvGraphicFramePr>
          <p:nvPr>
            <p:ph/>
          </p:nvPr>
        </p:nvGraphicFramePr>
        <p:xfrm>
          <a:off x="755650" y="1201738"/>
          <a:ext cx="7786688" cy="5447983"/>
        </p:xfrm>
        <a:graphic>
          <a:graphicData uri="http://schemas.openxmlformats.org/drawingml/2006/table">
            <a:tbl>
              <a:tblPr/>
              <a:tblGrid>
                <a:gridCol w="194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INFANTIL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(3-6 AÑOS)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3º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825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PRIMARIA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(6-12 años)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3º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EVALUACIÓN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4º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5º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6º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EVALUACIÓN FINAL</a:t>
                      </a:r>
                      <a:endParaRPr kumimoji="0" lang="es-E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82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ESO 1º CICLO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(13-15 años)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 curso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 curso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Programa de Mejora del Aprendizaje  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937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3º curso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Programa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Mejora del Aprendizaje</a:t>
                      </a:r>
                      <a:endParaRPr kumimoji="0" 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FP BÁSICA</a:t>
                      </a:r>
                    </a:p>
                    <a:p>
                      <a:pPr marL="0" marR="0" lvl="0" indent="1778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1º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911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ESO 2º CICLO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(16 años)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4º curso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ENSEÑANZAS ACADÉMICAS 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4º curso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ENSEÑANZAS APLICADAS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FP BÁSICA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2º</a:t>
                      </a: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60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Evaluación E. académicas</a:t>
                      </a:r>
                      <a:endParaRPr kumimoji="0" lang="es-ES" sz="1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Eval</a:t>
                      </a:r>
                      <a:r>
                        <a:rPr kumimoji="0" 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. E. aplicadas</a:t>
                      </a:r>
                      <a:endParaRPr kumimoji="0" 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0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</a:rPr>
                        <a:t>TÍTULO ESO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518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49275"/>
            <a:ext cx="8229600" cy="5762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ESTRUCTURA DEL NUEVO SISTEMA EDUCATIVO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6286500" y="5143500"/>
            <a:ext cx="500063" cy="28575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Flecha doblada"/>
          <p:cNvSpPr/>
          <p:nvPr/>
        </p:nvSpPr>
        <p:spPr>
          <a:xfrm rot="10800000">
            <a:off x="6429375" y="6000750"/>
            <a:ext cx="500063" cy="571500"/>
          </a:xfrm>
          <a:prstGeom prst="ben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0800000" flipV="1">
            <a:off x="4356100" y="6021388"/>
            <a:ext cx="428625" cy="3571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4356100" y="5949950"/>
            <a:ext cx="428625" cy="3571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CuadroTexto"/>
          <p:cNvSpPr txBox="1">
            <a:spLocks noChangeArrowheads="1"/>
          </p:cNvSpPr>
          <p:nvPr/>
        </p:nvSpPr>
        <p:spPr bwMode="auto">
          <a:xfrm>
            <a:off x="899592" y="685346"/>
            <a:ext cx="79930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endParaRPr lang="es-ES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8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800" dirty="0">
                <a:latin typeface="Calibri" pitchFamily="34" charset="0"/>
              </a:rPr>
              <a:t>Tiene carácter obligatorio.</a:t>
            </a:r>
            <a:endParaRPr lang="es-ES" sz="26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600" dirty="0">
                <a:latin typeface="Calibri" pitchFamily="34" charset="0"/>
              </a:rPr>
              <a:t> DOS CICLOS: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600" dirty="0">
                <a:latin typeface="Calibri" pitchFamily="34" charset="0"/>
              </a:rPr>
              <a:t> El primero de tres cursos.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2600" dirty="0">
                <a:latin typeface="Calibri" pitchFamily="34" charset="0"/>
              </a:rPr>
              <a:t> El segundo de un curso.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600" dirty="0">
                <a:latin typeface="Calibri" pitchFamily="34" charset="0"/>
              </a:rPr>
              <a:t> Se cursan de forma ordinaria entre los 12 y los 16 años.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S" sz="2600" dirty="0">
                <a:latin typeface="Calibri" pitchFamily="34" charset="0"/>
              </a:rPr>
              <a:t> Obtención del título de graduado en ESO.</a:t>
            </a:r>
          </a:p>
          <a:p>
            <a:pPr algn="just">
              <a:lnSpc>
                <a:spcPct val="150000"/>
              </a:lnSpc>
            </a:pPr>
            <a:endParaRPr lang="es-ES" sz="2600" dirty="0">
              <a:latin typeface="Calibri" pitchFamily="34" charset="0"/>
            </a:endParaRPr>
          </a:p>
          <a:p>
            <a:pPr algn="just">
              <a:lnSpc>
                <a:spcPct val="150000"/>
              </a:lnSpc>
            </a:pPr>
            <a:endParaRPr lang="es-ES" sz="2800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764704"/>
            <a:ext cx="648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j-ea"/>
                <a:cs typeface="+mj-cs"/>
              </a:rPr>
              <a:t>Educación Secundaria Obligatoria (LOMCE)</a:t>
            </a:r>
          </a:p>
        </p:txBody>
      </p:sp>
      <p:pic>
        <p:nvPicPr>
          <p:cNvPr id="4" name="Picture 4" descr="logo_anunciata_y_fundacion_100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778" y="5733256"/>
            <a:ext cx="1047221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/>
          </p:nvPr>
        </p:nvGraphicFramePr>
        <p:xfrm>
          <a:off x="428625" y="200025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Arial Rounded MT Bold" pitchFamily="34" charset="0"/>
                          <a:ea typeface="Times New Roman"/>
                        </a:rPr>
                        <a:t>TÍTULO ESO</a:t>
                      </a:r>
                      <a:endParaRPr lang="es-ES" sz="1800" dirty="0">
                        <a:solidFill>
                          <a:schemeClr val="tx1"/>
                        </a:solidFill>
                        <a:latin typeface="Arial Rounded MT Bold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152" name="1 Título"/>
          <p:cNvSpPr>
            <a:spLocks noGrp="1"/>
          </p:cNvSpPr>
          <p:nvPr>
            <p:ph type="title" idx="4294967295"/>
          </p:nvPr>
        </p:nvSpPr>
        <p:spPr>
          <a:xfrm>
            <a:off x="914400" y="5715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2200" b="1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ESTRUCTURA DEL NUEVO SISTEMA EDUCATIVO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00063" y="2428875"/>
          <a:ext cx="8072495" cy="4071966"/>
        </p:xfrm>
        <a:graphic>
          <a:graphicData uri="http://schemas.openxmlformats.org/drawingml/2006/table">
            <a:tbl>
              <a:tblPr/>
              <a:tblGrid>
                <a:gridCol w="1973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1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7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200" dirty="0"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25">
                <a:tc rowSpan="2"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Rounded MT Bold" pitchFamily="34" charset="0"/>
                          <a:ea typeface="Times New Roman"/>
                        </a:rPr>
                        <a:t>BACHILLERATO</a:t>
                      </a:r>
                      <a:endParaRPr 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 Rounded MT Bold" pitchFamily="34" charset="0"/>
                          <a:ea typeface="Times New Roman"/>
                        </a:rPr>
                        <a:t>1º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FP G.MEDIO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 Rounded MT Bold" pitchFamily="34" charset="0"/>
                          <a:ea typeface="Times New Roman"/>
                        </a:rPr>
                        <a:t>1º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225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 Rounded MT Bold" pitchFamily="34" charset="0"/>
                          <a:ea typeface="Times New Roman"/>
                        </a:rPr>
                        <a:t>2º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 Rounded MT Bold" pitchFamily="34" charset="0"/>
                          <a:ea typeface="Times New Roman"/>
                        </a:rPr>
                        <a:t>2º curso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2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Rounded MT Bold" pitchFamily="34" charset="0"/>
                          <a:ea typeface="Times New Roman"/>
                        </a:rPr>
                        <a:t>PRUEBA FINAL BACH./TÍTULO</a:t>
                      </a:r>
                      <a:endParaRPr 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83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44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Rounded MT Bold" pitchFamily="34" charset="0"/>
                          <a:ea typeface="Times New Roman"/>
                        </a:rPr>
                        <a:t>PRUEBA ADMISIÓN UNIVERSIDAD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Rounded MT Bold" pitchFamily="34" charset="0"/>
                          <a:ea typeface="Times New Roman"/>
                        </a:rPr>
                        <a:t>PRUEBA ADMISIÓN FP. G. SUPERIOR</a:t>
                      </a:r>
                      <a:endParaRPr 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2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 dirty="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52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Rounded MT Bold" pitchFamily="34" charset="0"/>
                          <a:ea typeface="Times New Roman"/>
                        </a:rPr>
                        <a:t>UNIVERSIDAD</a:t>
                      </a: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" sz="1200">
                        <a:latin typeface="Arial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 Rounded MT Bold" pitchFamily="34" charset="0"/>
                          <a:ea typeface="Times New Roman"/>
                        </a:rPr>
                        <a:t>FP. GRADO SUPERIOR</a:t>
                      </a:r>
                      <a:endParaRPr lang="es-ES" sz="1600" dirty="0"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7 Flecha abajo"/>
          <p:cNvSpPr/>
          <p:nvPr/>
        </p:nvSpPr>
        <p:spPr>
          <a:xfrm>
            <a:off x="2428875" y="2357438"/>
            <a:ext cx="214313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Flecha abajo"/>
          <p:cNvSpPr/>
          <p:nvPr/>
        </p:nvSpPr>
        <p:spPr>
          <a:xfrm>
            <a:off x="7143750" y="2357438"/>
            <a:ext cx="285750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Flecha derecha"/>
          <p:cNvSpPr/>
          <p:nvPr/>
        </p:nvSpPr>
        <p:spPr>
          <a:xfrm rot="10800000">
            <a:off x="4714875" y="3357563"/>
            <a:ext cx="977900" cy="26987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7143750" y="3929063"/>
            <a:ext cx="285750" cy="571500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Flecha abajo"/>
          <p:cNvSpPr/>
          <p:nvPr/>
        </p:nvSpPr>
        <p:spPr>
          <a:xfrm>
            <a:off x="7215188" y="5429250"/>
            <a:ext cx="214312" cy="35718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2428875" y="4214813"/>
            <a:ext cx="214313" cy="428625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" name="13 Flecha abajo"/>
          <p:cNvSpPr/>
          <p:nvPr/>
        </p:nvSpPr>
        <p:spPr>
          <a:xfrm>
            <a:off x="2428875" y="5500688"/>
            <a:ext cx="214313" cy="3571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5" name="14 Flecha abajo"/>
          <p:cNvSpPr/>
          <p:nvPr/>
        </p:nvSpPr>
        <p:spPr>
          <a:xfrm rot="18689166">
            <a:off x="5038725" y="4027488"/>
            <a:ext cx="223837" cy="928688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6" name="15 Flecha abajo"/>
          <p:cNvSpPr/>
          <p:nvPr/>
        </p:nvSpPr>
        <p:spPr>
          <a:xfrm rot="7030628">
            <a:off x="5079207" y="5260181"/>
            <a:ext cx="260350" cy="979487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7" name="Picture 6" descr="LOGO_Nuevo_pequeñ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LOGO_Nuevo_pequeño">
            <a:extLst>
              <a:ext uri="{FF2B5EF4-FFF2-40B4-BE49-F238E27FC236}">
                <a16:creationId xmlns:a16="http://schemas.microsoft.com/office/drawing/2014/main" id="{8EE8AA0F-CB0E-495D-BF31-50C2D2C7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7733" y="619443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7AD009-1B8F-4288-A86A-FC7403AF7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0848"/>
            <a:ext cx="7704667" cy="1981200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rgbClr val="800000"/>
                </a:solidFill>
              </a:rPr>
              <a:t>Bachillerato</a:t>
            </a:r>
          </a:p>
        </p:txBody>
      </p:sp>
      <p:pic>
        <p:nvPicPr>
          <p:cNvPr id="3" name="Picture 6" descr="LOGO_Nuevo_pequeño">
            <a:extLst>
              <a:ext uri="{FF2B5EF4-FFF2-40B4-BE49-F238E27FC236}">
                <a16:creationId xmlns:a16="http://schemas.microsoft.com/office/drawing/2014/main" id="{8EAB5D02-5FF9-4602-97E5-C8B6FBF28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77640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5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77640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990600" y="1143000"/>
          <a:ext cx="7239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07" name="Group 91"/>
          <p:cNvGraphicFramePr>
            <a:graphicFrameLocks noGrp="1"/>
          </p:cNvGraphicFramePr>
          <p:nvPr>
            <p:ph/>
          </p:nvPr>
        </p:nvGraphicFramePr>
        <p:xfrm>
          <a:off x="457200" y="533400"/>
          <a:ext cx="8229600" cy="6062491"/>
        </p:xfrm>
        <a:graphic>
          <a:graphicData uri="http://schemas.openxmlformats.org/drawingml/2006/table">
            <a:tbl>
              <a:tblPr/>
              <a:tblGrid>
                <a:gridCol w="1518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5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5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45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PRIMER CURSO DE BACHILLERATO</a:t>
                      </a: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MODALIDAD MATERIA</a:t>
                      </a: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CIENCIAS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HUMANIDADES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CIENCIAS SOCIALES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ITINERARIO DE CC SOCIALES</a:t>
                      </a:r>
                      <a:endParaRPr kumimoji="0" lang="es-ES" altLang="es-E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16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GENERAL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Filosofía.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Lengua Castellana y Literatura.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Primera Lengua Extranjera I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Inglés.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Matemáticas I.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Filosofía.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Lengua Castellana y Literatura.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Primera Lengua Extranjera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Inglés.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Matemáticas Aplicadas a CCSS I.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4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DE OPCIÓN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Física y Química.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Economía.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Hª del Mundo Contemporáneo.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None/>
                      </a:pP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36"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Biología y Geología.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Dibujo Técnico I.             </a:t>
                      </a:r>
                      <a:r>
                        <a:rPr kumimoji="0" lang="es-ES_tradnl" altLang="es-ES_tradn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(Elegir 1)</a:t>
                      </a:r>
                      <a:endParaRPr kumimoji="0" lang="es-ES" altLang="es-E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5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ESPECÍFICAS OBLIGATORIA (2 h)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Educación Física.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altLang="es-ES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Religión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Educación Física.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altLang="es-ES" sz="14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Religión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81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ESPECÍFICAS OPCIONALES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(2 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(Elegir 1)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 I.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Segunda Lengua Extranjera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Francés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0" lang="es-ES" alt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Tecnología Industrial 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879" marR="9587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 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Segunda Lengua Extranjera</a:t>
                      </a:r>
                      <a:r>
                        <a:rPr lang="es-ES" altLang="es-ES" sz="1400" i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Francés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33400" y="2438400"/>
            <a:ext cx="485775" cy="369888"/>
          </a:xfrm>
          <a:prstGeom prst="rect">
            <a:avLst/>
          </a:prstGeom>
          <a:noFill/>
        </p:spPr>
        <p:txBody>
          <a:bodyPr vert="wordArtVert" numCol="1">
            <a:spAutoFit/>
          </a:bodyPr>
          <a:lstStyle/>
          <a:p>
            <a:pPr>
              <a:defRPr/>
            </a:pPr>
            <a:endParaRPr lang="es-ES" altLang="es-E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96" name="Group 56"/>
          <p:cNvGraphicFramePr>
            <a:graphicFrameLocks noGrp="1"/>
          </p:cNvGraphicFramePr>
          <p:nvPr>
            <p:ph/>
          </p:nvPr>
        </p:nvGraphicFramePr>
        <p:xfrm>
          <a:off x="685800" y="457200"/>
          <a:ext cx="7848600" cy="598529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16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es-E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SEGUNDO CURSO DE BACHILLERATO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alt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MODALIDAD MATERIA</a:t>
                      </a: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CIENCIAS </a:t>
                      </a: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HUMANIDADES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Y CIENCIAS SOCIALES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ITINERARIO DE CC SOCIALES</a:t>
                      </a:r>
                      <a:endParaRPr kumimoji="0" lang="es-ES" altLang="es-ES" sz="1600" b="1" i="0" u="sng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ES" sz="1200" b="1" i="0" u="sng" strike="noStrike" cap="none" normalizeH="0" baseline="0" dirty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GENERAL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Historia  de España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Lengua Castellana y Literatura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Primera Lengua Extranjera II Inglés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Matemáticas II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Historia  de España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Lengua Castellana y Literatura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Primera Lengua Extranjera II Inglés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Matemáticas Aplicadas a CCSS II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1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MATERIAS TRONCALES DE OPCIÓN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 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 Materias)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 (1 como opcional)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Biología </a:t>
                      </a:r>
                      <a:r>
                        <a:rPr lang="es-ES" altLang="es-ES" sz="1400" i="0" baseline="0" dirty="0">
                          <a:latin typeface="+mj-lt"/>
                          <a:ea typeface="Calibri"/>
                          <a:cs typeface="Times New Roman"/>
                        </a:rPr>
                        <a:t> o  </a:t>
                      </a: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Dibujo Técnico II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Física 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Química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Historia de la Filosofía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Economía de la Empresa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Geografía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es-ES" altLang="es-ES" sz="1400" i="1" dirty="0">
                          <a:latin typeface="+mj-lt"/>
                          <a:ea typeface="Calibri"/>
                          <a:cs typeface="Times New Roman"/>
                        </a:rPr>
                        <a:t>Historia del Arte</a:t>
                      </a:r>
                      <a:endParaRPr lang="es-ES" alt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ESPECÍFICAS OPCIONALES (2 h)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Elegir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altLang="es-ES_tradnl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altLang="es-ES_tradnl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(Elegir 1)</a:t>
                      </a:r>
                      <a:endParaRPr kumimoji="0" lang="es-ES" altLang="es-ES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5879" marR="9587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TIC II.</a:t>
                      </a:r>
                    </a:p>
                    <a:p>
                      <a:pPr marL="0" marR="0" lv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Tecnología Industria lI.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Segunda Lengua </a:t>
                      </a:r>
                      <a:r>
                        <a:rPr lang="es-ES" altLang="es-ES" sz="12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Extranjera II</a:t>
                      </a:r>
                      <a:r>
                        <a:rPr lang="es-ES" altLang="es-ES" sz="1200" i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Francés</a:t>
                      </a:r>
                      <a:endParaRPr lang="es-ES" altLang="es-E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Ciencias de la Tierra.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Psicología.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rgbClr val="990000"/>
                          </a:solidFill>
                          <a:latin typeface="+mj-lt"/>
                          <a:ea typeface="+mn-ea"/>
                          <a:cs typeface="+mn-cs"/>
                        </a:rPr>
                        <a:t>Troncal no cursada</a:t>
                      </a:r>
                      <a:r>
                        <a:rPr lang="es-ES" altLang="es-ES" sz="1400" i="1" kern="1200" dirty="0">
                          <a:solidFill>
                            <a:srgbClr val="C00000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TIC II.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Segunda Lengua </a:t>
                      </a:r>
                      <a:r>
                        <a:rPr lang="es-ES" altLang="es-ES" sz="12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Extranjera II Francés.</a:t>
                      </a:r>
                      <a:endParaRPr lang="es-ES" altLang="es-E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Fundamentos de Administración y Gestión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Psicología</a:t>
                      </a:r>
                      <a:endParaRPr lang="es-ES" altLang="es-E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s-ES" altLang="es-ES" sz="1400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Troncal no cursada</a:t>
                      </a:r>
                      <a:endParaRPr kumimoji="0" lang="es-ES" altLang="es-E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1115616" y="1700808"/>
            <a:ext cx="7416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3200" dirty="0">
                <a:latin typeface="Calibri" pitchFamily="34" charset="0"/>
              </a:rPr>
              <a:t> </a:t>
            </a:r>
            <a:r>
              <a:rPr lang="es-ES" sz="2800" dirty="0">
                <a:latin typeface="Calibri" pitchFamily="34" charset="0"/>
              </a:rPr>
              <a:t>EL CUARTO CURSO DE ESO TIENE CARÁCTER </a:t>
            </a:r>
            <a:r>
              <a:rPr lang="es-ES" sz="2800" u="sng" dirty="0">
                <a:latin typeface="Calibri" pitchFamily="34" charset="0"/>
              </a:rPr>
              <a:t>ORIENTADOR</a:t>
            </a:r>
            <a:r>
              <a:rPr lang="es-ES" sz="2800" dirty="0">
                <a:latin typeface="Calibri" pitchFamily="34" charset="0"/>
              </a:rPr>
              <a:t>, TANTO PARA LOS ESTUDIOS POSTOBLIGATORIOS COMO PARA LA INCORPORACIÓN A LA VIDA LABORAL</a:t>
            </a:r>
            <a:r>
              <a:rPr lang="es-ES" sz="3200" dirty="0">
                <a:latin typeface="Calibri" pitchFamily="34" charset="0"/>
              </a:rPr>
              <a:t>.</a:t>
            </a:r>
          </a:p>
        </p:txBody>
      </p:sp>
      <p:pic>
        <p:nvPicPr>
          <p:cNvPr id="3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77640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683568" y="332656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Organización</a:t>
            </a:r>
            <a:endParaRPr lang="es-ES" sz="2800" u="sng" dirty="0">
              <a:solidFill>
                <a:srgbClr val="A40000"/>
              </a:solidFill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23528" y="1052736"/>
          <a:ext cx="8503654" cy="5214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2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44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A40000"/>
                          </a:solidFill>
                        </a:rPr>
                        <a:t>MATERIAS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rgbClr val="A40000"/>
                          </a:solidFill>
                        </a:rPr>
                        <a:t>CUARTO CURSO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438">
                <a:tc>
                  <a:txBody>
                    <a:bodyPr/>
                    <a:lstStyle/>
                    <a:p>
                      <a:pPr algn="ctr"/>
                      <a:endParaRPr lang="es-ES" sz="1600" baseline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ITINERARIO 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ITINERARIO 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ITINERARIO 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r>
                        <a:rPr lang="es-ES" sz="1600" baseline="0" dirty="0">
                          <a:latin typeface="+mj-lt"/>
                        </a:rPr>
                        <a:t>TRONCALES GENERALES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 Geografía</a:t>
                      </a:r>
                      <a:r>
                        <a:rPr lang="es-ES" sz="1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e Historia</a:t>
                      </a: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(3h)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 Lengua castellana  y  literatura</a:t>
                      </a:r>
                      <a:r>
                        <a:rPr lang="es-ES" sz="1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(4h)</a:t>
                      </a:r>
                    </a:p>
                    <a:p>
                      <a:r>
                        <a:rPr lang="es-ES" sz="1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 Matemáticas (4h)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 Inglés (4h)</a:t>
                      </a:r>
                    </a:p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 Tutoría (1h)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65"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>
                          <a:latin typeface="+mj-lt"/>
                        </a:rPr>
                        <a:t>TRONCALES DE OPCIÓN</a:t>
                      </a:r>
                    </a:p>
                    <a:p>
                      <a:pPr algn="ctr"/>
                      <a:r>
                        <a:rPr lang="es-ES" sz="1600" baseline="0" dirty="0">
                          <a:latin typeface="+mj-lt"/>
                        </a:rPr>
                        <a:t>(elegir un itinerario)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Física y Química (3h)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Biología y Geología(3h)</a:t>
                      </a:r>
                      <a:endParaRPr lang="es-ES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Física y Química (3h)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s-ES" sz="1600" dirty="0">
                          <a:latin typeface="+mj-lt"/>
                        </a:rPr>
                        <a:t>-</a:t>
                      </a:r>
                      <a:r>
                        <a:rPr lang="es-ES" sz="1600" baseline="0" dirty="0">
                          <a:latin typeface="+mj-lt"/>
                        </a:rPr>
                        <a:t> Economía (3h)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Latín (3h)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600">
                          <a:latin typeface="+mj-lt"/>
                        </a:rPr>
                        <a:t> Economía </a:t>
                      </a:r>
                      <a:r>
                        <a:rPr lang="es-ES" sz="1600" dirty="0">
                          <a:latin typeface="+mj-lt"/>
                        </a:rPr>
                        <a:t>(3h)</a:t>
                      </a:r>
                    </a:p>
                    <a:p>
                      <a:pPr>
                        <a:buFontTx/>
                        <a:buNone/>
                      </a:pP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>
                          <a:latin typeface="+mj-lt"/>
                        </a:rPr>
                        <a:t>ESPECÍFICAS OBLIGAT.</a:t>
                      </a: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600" dirty="0">
                          <a:latin typeface="+mj-lt"/>
                        </a:rPr>
                        <a:t> Educación</a:t>
                      </a:r>
                      <a:r>
                        <a:rPr lang="es-ES" sz="1600" baseline="0" dirty="0">
                          <a:latin typeface="+mj-lt"/>
                        </a:rPr>
                        <a:t> Física (2h)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ES" sz="1600" baseline="0" dirty="0">
                          <a:latin typeface="+mj-lt"/>
                        </a:rPr>
                        <a:t> Religión (2h)</a:t>
                      </a:r>
                      <a:endParaRPr lang="es-ES" sz="16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5800">
                <a:tc>
                  <a:txBody>
                    <a:bodyPr/>
                    <a:lstStyle/>
                    <a:p>
                      <a:pPr algn="ctr"/>
                      <a:r>
                        <a:rPr lang="es-ES" sz="1600" baseline="0" dirty="0">
                          <a:latin typeface="+mj-lt"/>
                        </a:rPr>
                        <a:t>ESPECÍFICAS OPCIONALES </a:t>
                      </a:r>
                    </a:p>
                    <a:p>
                      <a:pPr algn="ctr"/>
                      <a:r>
                        <a:rPr lang="es-ES" sz="1600" baseline="0" dirty="0">
                          <a:latin typeface="+mj-lt"/>
                        </a:rPr>
                        <a:t>(elegir una opción)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Francés (2h)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 Música (2h)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Francés (2h)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 Plástica (2h)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Plástica (2h)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 Filosofía (2h)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Filosofía (2h)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s-ES" sz="1600" dirty="0">
                          <a:latin typeface="+mj-lt"/>
                        </a:rPr>
                        <a:t> Música (2h)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6" descr="LOGO_Nuevo_pequeño">
            <a:extLst>
              <a:ext uri="{FF2B5EF4-FFF2-40B4-BE49-F238E27FC236}">
                <a16:creationId xmlns:a16="http://schemas.microsoft.com/office/drawing/2014/main" id="{F813F6CE-78F2-45EE-BB59-75E10B47C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1746" y="6165304"/>
            <a:ext cx="62225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roceso alternativo"/>
          <p:cNvSpPr/>
          <p:nvPr/>
        </p:nvSpPr>
        <p:spPr>
          <a:xfrm>
            <a:off x="1115616" y="1484784"/>
            <a:ext cx="2016224" cy="1081087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</a:rPr>
              <a:t>ITINERARIO A</a:t>
            </a:r>
          </a:p>
        </p:txBody>
      </p:sp>
      <p:sp>
        <p:nvSpPr>
          <p:cNvPr id="3" name="2 Proceso alternativo"/>
          <p:cNvSpPr/>
          <p:nvPr/>
        </p:nvSpPr>
        <p:spPr>
          <a:xfrm>
            <a:off x="3491880" y="1484784"/>
            <a:ext cx="2016224" cy="1081087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ITINERARIO B</a:t>
            </a:r>
          </a:p>
        </p:txBody>
      </p:sp>
      <p:sp>
        <p:nvSpPr>
          <p:cNvPr id="4" name="3 Proceso"/>
          <p:cNvSpPr/>
          <p:nvPr/>
        </p:nvSpPr>
        <p:spPr>
          <a:xfrm>
            <a:off x="1259632" y="4293096"/>
            <a:ext cx="3816424" cy="1584325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BACHILLERATO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CIENCIA Y TECNOLOGÍA</a:t>
            </a:r>
          </a:p>
        </p:txBody>
      </p:sp>
      <p:sp>
        <p:nvSpPr>
          <p:cNvPr id="5" name="4 Proceso"/>
          <p:cNvSpPr/>
          <p:nvPr/>
        </p:nvSpPr>
        <p:spPr>
          <a:xfrm>
            <a:off x="6228184" y="4221088"/>
            <a:ext cx="2520950" cy="1584325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BACHILLERATO: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HUMANIDADES Y CCSS 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   ARTES</a:t>
            </a:r>
          </a:p>
        </p:txBody>
      </p:sp>
      <p:sp>
        <p:nvSpPr>
          <p:cNvPr id="9" name="8 Flecha abajo"/>
          <p:cNvSpPr/>
          <p:nvPr/>
        </p:nvSpPr>
        <p:spPr>
          <a:xfrm>
            <a:off x="4211960" y="2780928"/>
            <a:ext cx="360363" cy="1295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10 Flecha abajo"/>
          <p:cNvSpPr/>
          <p:nvPr/>
        </p:nvSpPr>
        <p:spPr>
          <a:xfrm>
            <a:off x="7248525" y="2784475"/>
            <a:ext cx="360363" cy="1295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Proceso alternativo"/>
          <p:cNvSpPr/>
          <p:nvPr/>
        </p:nvSpPr>
        <p:spPr>
          <a:xfrm>
            <a:off x="6444208" y="1484784"/>
            <a:ext cx="2016224" cy="1081087"/>
          </a:xfrm>
          <a:prstGeom prst="flowChartAlternate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ITINERARIO  C</a:t>
            </a:r>
          </a:p>
        </p:txBody>
      </p:sp>
      <p:sp>
        <p:nvSpPr>
          <p:cNvPr id="13" name="12 Flecha abajo"/>
          <p:cNvSpPr/>
          <p:nvPr/>
        </p:nvSpPr>
        <p:spPr>
          <a:xfrm>
            <a:off x="1907704" y="2780928"/>
            <a:ext cx="360363" cy="12954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4" name="Picture 6" descr="LOGO_Nuevo_pequeño">
            <a:extLst>
              <a:ext uri="{FF2B5EF4-FFF2-40B4-BE49-F238E27FC236}">
                <a16:creationId xmlns:a16="http://schemas.microsoft.com/office/drawing/2014/main" id="{4565DC95-FFF3-4771-B022-9CD49740F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9330" y="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CuadroTexto"/>
          <p:cNvSpPr txBox="1">
            <a:spLocks noChangeArrowheads="1"/>
          </p:cNvSpPr>
          <p:nvPr/>
        </p:nvSpPr>
        <p:spPr bwMode="auto">
          <a:xfrm>
            <a:off x="900113" y="692150"/>
            <a:ext cx="7488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Horario</a:t>
            </a:r>
            <a:endParaRPr lang="es-ES" sz="3600" u="sng" dirty="0">
              <a:solidFill>
                <a:srgbClr val="A40000"/>
              </a:solidFill>
              <a:latin typeface="Calibri" pitchFamily="34" charset="0"/>
            </a:endParaRPr>
          </a:p>
        </p:txBody>
      </p:sp>
      <p:sp>
        <p:nvSpPr>
          <p:cNvPr id="7171" name="2 CuadroTexto"/>
          <p:cNvSpPr txBox="1">
            <a:spLocks noChangeArrowheads="1"/>
          </p:cNvSpPr>
          <p:nvPr/>
        </p:nvSpPr>
        <p:spPr bwMode="auto">
          <a:xfrm>
            <a:off x="827088" y="1628800"/>
            <a:ext cx="7705725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>
                <a:latin typeface="Calibri" pitchFamily="34" charset="0"/>
              </a:rPr>
              <a:t> 30 horas semanales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>
                <a:latin typeface="Calibri" pitchFamily="34" charset="0"/>
              </a:rPr>
              <a:t> Lunes, Miércoles Y jueves de 9:00 – 13:30 y tardes de 15:00 – 17:00 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>
                <a:latin typeface="Calibri" pitchFamily="34" charset="0"/>
              </a:rPr>
              <a:t> Martes y viernes de: 8:00 – 14:30 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800" dirty="0">
                <a:latin typeface="Calibri" pitchFamily="34" charset="0"/>
              </a:rPr>
              <a:t> Martes por la tarde, estudio atendido y     posibilidad de clases de apoyo</a:t>
            </a:r>
          </a:p>
          <a:p>
            <a:pPr algn="just">
              <a:lnSpc>
                <a:spcPct val="150000"/>
              </a:lnSpc>
            </a:pPr>
            <a:r>
              <a:rPr lang="es-ES" sz="2800" dirty="0">
                <a:latin typeface="Calibri" pitchFamily="34" charset="0"/>
              </a:rPr>
              <a:t>(Alumnos con bajo rendimiento académico)</a:t>
            </a:r>
          </a:p>
        </p:txBody>
      </p:sp>
      <p:pic>
        <p:nvPicPr>
          <p:cNvPr id="4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776408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eñores del tiempo: cómo los relojes están cambiando la manera en ...">
            <a:extLst>
              <a:ext uri="{FF2B5EF4-FFF2-40B4-BE49-F238E27FC236}">
                <a16:creationId xmlns:a16="http://schemas.microsoft.com/office/drawing/2014/main" id="{54732C85-0799-479C-861B-E9D0159E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07" y="716768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9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Promoción a 4º ESO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164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Los alumnos promocionarán de curso cuando hayan superado todas las materias o tengan evaluación negativa en dos materias como máximo (siempre que no sean simultáneamente Lengua y Matemáticas).</a:t>
            </a:r>
          </a:p>
          <a:p>
            <a:pPr algn="just">
              <a:defRPr/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Repetirán curso cuando tengan evaluación negativa en tres o más materias, o suspendan Lengua Castellana y Matemáticas simultáneamente.</a:t>
            </a:r>
          </a:p>
          <a:p>
            <a:pPr algn="just">
              <a:defRPr/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Excepcionalmente podrá autorizarse la promoción de un alumno con tres materias suspensas cuando se den conjuntamente las siguientes condiciones:</a:t>
            </a:r>
          </a:p>
          <a:p>
            <a:pPr marL="798513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Que dos de las materias suspensas no sean Lengua y Matemáticas.</a:t>
            </a:r>
          </a:p>
          <a:p>
            <a:pPr marL="798513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Que el equipo docente considere que la naturaleza de las materias suspensas no impidan al alumno continuar con éxito el curso siguiente y que la promoción beneficiará su evolución académica</a:t>
            </a:r>
          </a:p>
          <a:p>
            <a:pPr marL="798513"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s-ES" sz="1900" dirty="0">
                <a:latin typeface="Calibri" panose="020F0502020204030204" pitchFamily="34" charset="0"/>
                <a:cs typeface="Calibri" panose="020F0502020204030204" pitchFamily="34" charset="0"/>
              </a:rPr>
              <a:t>Que se apliquen al alumno las medidas adecuadas de atención educativa propuestas en el consejo orientador.</a:t>
            </a:r>
          </a:p>
        </p:txBody>
      </p:sp>
      <p:pic>
        <p:nvPicPr>
          <p:cNvPr id="10244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239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200" dirty="0">
                <a:solidFill>
                  <a:srgbClr val="A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Promoción a 4º ESO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44164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Excepcionalmente también podrá promocionar un alumno con Lengua Castellana y Matemáticas suspensas simultáneamente, cuando el equipo docente considere que el alumno puede continuar con éxito el curso siguiente, que tiene expectativas favorables de recuperación y que la promoción beneficiará su evolución académica.</a:t>
            </a:r>
          </a:p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 efectos de promoción, sólo se computarán las materias que como mínimo el alumno debe cursar en cada uno de los bloques</a:t>
            </a:r>
          </a:p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Las materias con la misma denominación en diferentes curso de ESO se considerarán como materias distintas</a:t>
            </a:r>
          </a:p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alumnado podrá repetir el mismo curso una sola vez.</a:t>
            </a:r>
          </a:p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alumnado  podrá repetir dos veces como máximo dentro de la etapa.</a:t>
            </a:r>
          </a:p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Excepcionalmente un alumno podrá repetir dos veces 4º ESO</a:t>
            </a:r>
          </a:p>
          <a:p>
            <a:pPr algn="just">
              <a:buFont typeface="Wingdings" pitchFamily="2" charset="2"/>
              <a:buNone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	si no ha repetido ninguna vez en los cursos anteriores de la etapa.</a:t>
            </a:r>
          </a:p>
          <a:p>
            <a:endParaRPr lang="es-ES" sz="1800" dirty="0">
              <a:latin typeface="Arial" charset="0"/>
              <a:cs typeface="Arial" charset="0"/>
            </a:endParaRPr>
          </a:p>
        </p:txBody>
      </p:sp>
      <p:pic>
        <p:nvPicPr>
          <p:cNvPr id="11268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CuadroTexto"/>
          <p:cNvSpPr txBox="1">
            <a:spLocks noChangeArrowheads="1"/>
          </p:cNvSpPr>
          <p:nvPr/>
        </p:nvSpPr>
        <p:spPr bwMode="auto">
          <a:xfrm>
            <a:off x="899592" y="620688"/>
            <a:ext cx="7704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Titulación ESO</a:t>
            </a:r>
            <a:endParaRPr lang="es-ES" sz="2800" u="sng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2 Proceso"/>
          <p:cNvSpPr/>
          <p:nvPr/>
        </p:nvSpPr>
        <p:spPr>
          <a:xfrm>
            <a:off x="827584" y="1844824"/>
            <a:ext cx="7632700" cy="936625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A40000"/>
                </a:solidFill>
              </a:rPr>
              <a:t> </a:t>
            </a:r>
            <a:r>
              <a:rPr lang="es-ES" sz="2200" b="1" dirty="0">
                <a:solidFill>
                  <a:schemeClr val="bg1"/>
                </a:solidFill>
              </a:rPr>
              <a:t>Evaluación positiva en todas las materias de la etapa tras las pruebas extraordinarias.</a:t>
            </a:r>
          </a:p>
        </p:txBody>
      </p:sp>
      <p:sp>
        <p:nvSpPr>
          <p:cNvPr id="5" name="4 Proceso"/>
          <p:cNvSpPr/>
          <p:nvPr/>
        </p:nvSpPr>
        <p:spPr>
          <a:xfrm>
            <a:off x="827584" y="3645024"/>
            <a:ext cx="7704138" cy="2088232"/>
          </a:xfrm>
          <a:prstGeom prst="flowChartProces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rgbClr val="A40000"/>
                </a:solidFill>
              </a:rPr>
              <a:t> </a:t>
            </a:r>
            <a:r>
              <a:rPr lang="es-ES" sz="2200" b="1" dirty="0">
                <a:solidFill>
                  <a:schemeClr val="bg1"/>
                </a:solidFill>
              </a:rPr>
              <a:t>Evaluación negativa excepcionalmente en una, dos o tres materias, siempre que entre ellas no se encuentren simultáneamente lengua y matemáticas, y siempre que lo considere el equipo docente.</a:t>
            </a:r>
          </a:p>
        </p:txBody>
      </p:sp>
      <p:pic>
        <p:nvPicPr>
          <p:cNvPr id="7" name="Picture 6" descr="LOGO_Nuevo_pequ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600" cy="108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LOGO_Nuevo_pequeño">
            <a:extLst>
              <a:ext uri="{FF2B5EF4-FFF2-40B4-BE49-F238E27FC236}">
                <a16:creationId xmlns:a16="http://schemas.microsoft.com/office/drawing/2014/main" id="{FDC6DE0E-9177-4AA9-836C-198ABA592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4350" y="5734050"/>
            <a:ext cx="10096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ersonalizado 2">
      <a:dk1>
        <a:srgbClr val="000000"/>
      </a:dk1>
      <a:lt1>
        <a:sysClr val="window" lastClr="FFFFFF"/>
      </a:lt1>
      <a:dk2>
        <a:srgbClr val="C00000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C00000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843</TotalTime>
  <Words>1495</Words>
  <Application>Microsoft Office PowerPoint</Application>
  <PresentationFormat>Presentación en pantalla (4:3)</PresentationFormat>
  <Paragraphs>301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Arial Rounded MT Bold</vt:lpstr>
      <vt:lpstr>Calibri</vt:lpstr>
      <vt:lpstr>Corbel</vt:lpstr>
      <vt:lpstr>Times New Roman</vt:lpstr>
      <vt:lpstr>Wingdings</vt:lpstr>
      <vt:lpstr>Parallax</vt:lpstr>
      <vt:lpstr>Familias 3º ESO CURSO 2019-2020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Promoción a 4º ESO</vt:lpstr>
      <vt:lpstr>Promoción a 4º ESO</vt:lpstr>
      <vt:lpstr>Presentación de PowerPoint</vt:lpstr>
      <vt:lpstr>Evaluación final de la etapa</vt:lpstr>
      <vt:lpstr>Presentación de PowerPoint</vt:lpstr>
      <vt:lpstr>EVALUACIÓN</vt:lpstr>
      <vt:lpstr>Presentación de PowerPoint</vt:lpstr>
      <vt:lpstr>Presentación de PowerPoint</vt:lpstr>
      <vt:lpstr>Proyecto de mediación</vt:lpstr>
      <vt:lpstr>Proyecto APS (Curso 2019-2020)</vt:lpstr>
      <vt:lpstr>Presentación de PowerPoint</vt:lpstr>
      <vt:lpstr>Informes</vt:lpstr>
      <vt:lpstr>ESTRUCTURA DEL NUEVO SISTEMA EDUCATIVO</vt:lpstr>
      <vt:lpstr>ESTRUCTURA DEL NUEVO SISTEMA EDUCATIVO</vt:lpstr>
      <vt:lpstr>Bachillerato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4º ESO CURSO 2010-2011</dc:title>
  <dc:creator>JOAQUIN-EVA(PORTATIL</dc:creator>
  <cp:lastModifiedBy>Bardón Sedano, Joaquín</cp:lastModifiedBy>
  <cp:revision>156</cp:revision>
  <dcterms:created xsi:type="dcterms:W3CDTF">2011-03-27T16:50:00Z</dcterms:created>
  <dcterms:modified xsi:type="dcterms:W3CDTF">2020-05-19T15:40:44Z</dcterms:modified>
</cp:coreProperties>
</file>